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9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38" d="100"/>
          <a:sy n="38" d="100"/>
        </p:scale>
        <p:origin x="-75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2"/>
          <p:cNvGrpSpPr>
            <a:grpSpLocks/>
          </p:cNvGrpSpPr>
          <p:nvPr/>
        </p:nvGrpSpPr>
        <p:grpSpPr bwMode="auto">
          <a:xfrm>
            <a:off x="319088" y="1752600"/>
            <a:ext cx="8824912" cy="5129213"/>
            <a:chOff x="201" y="1104"/>
            <a:chExt cx="5559" cy="3231"/>
          </a:xfrm>
        </p:grpSpPr>
        <p:sp>
          <p:nvSpPr>
            <p:cNvPr id="15363" name="Freeform 3"/>
            <p:cNvSpPr>
              <a:spLocks/>
            </p:cNvSpPr>
            <p:nvPr/>
          </p:nvSpPr>
          <p:spPr bwMode="ltGray">
            <a:xfrm>
              <a:off x="210" y="1104"/>
              <a:ext cx="5550" cy="3216"/>
            </a:xfrm>
            <a:custGeom>
              <a:avLst/>
              <a:gdLst/>
              <a:ahLst/>
              <a:cxnLst>
                <a:cxn ang="0">
                  <a:pos x="335" y="0"/>
                </a:cxn>
                <a:cxn ang="0">
                  <a:pos x="333" y="1290"/>
                </a:cxn>
                <a:cxn ang="0">
                  <a:pos x="0" y="1290"/>
                </a:cxn>
                <a:cxn ang="0">
                  <a:pos x="6" y="3210"/>
                </a:cxn>
                <a:cxn ang="0">
                  <a:pos x="5550" y="3216"/>
                </a:cxn>
                <a:cxn ang="0">
                  <a:pos x="5550" y="0"/>
                </a:cxn>
                <a:cxn ang="0">
                  <a:pos x="335" y="0"/>
                </a:cxn>
                <a:cxn ang="0">
                  <a:pos x="335" y="0"/>
                </a:cxn>
              </a:cxnLst>
              <a:rect l="0" t="0" r="r" b="b"/>
              <a:pathLst>
                <a:path w="5550" h="3216">
                  <a:moveTo>
                    <a:pt x="335" y="0"/>
                  </a:moveTo>
                  <a:lnTo>
                    <a:pt x="333" y="1290"/>
                  </a:lnTo>
                  <a:lnTo>
                    <a:pt x="0" y="1290"/>
                  </a:lnTo>
                  <a:lnTo>
                    <a:pt x="6" y="3210"/>
                  </a:lnTo>
                  <a:lnTo>
                    <a:pt x="5550" y="3216"/>
                  </a:lnTo>
                  <a:lnTo>
                    <a:pt x="5550" y="0"/>
                  </a:lnTo>
                  <a:lnTo>
                    <a:pt x="335" y="0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5364" name="Freeform 4"/>
            <p:cNvSpPr>
              <a:spLocks/>
            </p:cNvSpPr>
            <p:nvPr/>
          </p:nvSpPr>
          <p:spPr bwMode="ltGray">
            <a:xfrm>
              <a:off x="528" y="2400"/>
              <a:ext cx="5232" cy="19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5365" name="Freeform 5"/>
            <p:cNvSpPr>
              <a:spLocks/>
            </p:cNvSpPr>
            <p:nvPr/>
          </p:nvSpPr>
          <p:spPr bwMode="ltGray">
            <a:xfrm>
              <a:off x="201" y="2377"/>
              <a:ext cx="3455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366" name="Freeform 6"/>
            <p:cNvSpPr>
              <a:spLocks/>
            </p:cNvSpPr>
            <p:nvPr/>
          </p:nvSpPr>
          <p:spPr bwMode="ltGray">
            <a:xfrm>
              <a:off x="528" y="1104"/>
              <a:ext cx="4894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367" name="Freeform 7"/>
            <p:cNvSpPr>
              <a:spLocks/>
            </p:cNvSpPr>
            <p:nvPr/>
          </p:nvSpPr>
          <p:spPr bwMode="ltGray">
            <a:xfrm>
              <a:off x="201" y="2377"/>
              <a:ext cx="30" cy="195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16"/>
                </a:cxn>
                <a:cxn ang="0">
                  <a:pos x="29" y="1416"/>
                </a:cxn>
                <a:cxn ang="0">
                  <a:pos x="30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368" name="Freeform 8"/>
            <p:cNvSpPr>
              <a:spLocks/>
            </p:cNvSpPr>
            <p:nvPr/>
          </p:nvSpPr>
          <p:spPr bwMode="ltGray">
            <a:xfrm>
              <a:off x="528" y="1104"/>
              <a:ext cx="29" cy="32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61"/>
                </a:cxn>
                <a:cxn ang="0">
                  <a:pos x="29" y="2161"/>
                </a:cxn>
                <a:cxn ang="0">
                  <a:pos x="27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5369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990600" y="1905000"/>
            <a:ext cx="7772400" cy="1736725"/>
          </a:xfrm>
        </p:spPr>
        <p:txBody>
          <a:bodyPr anchor="t"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5370" name="Rectangle 1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90600" y="3962400"/>
            <a:ext cx="6781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5371" name="Rectangle 11"/>
          <p:cNvSpPr>
            <a:spLocks noGrp="1" noChangeArrowheads="1"/>
          </p:cNvSpPr>
          <p:nvPr>
            <p:ph type="dt" sz="quarter" idx="2"/>
          </p:nvPr>
        </p:nvSpPr>
        <p:spPr>
          <a:xfrm>
            <a:off x="9906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15372" name="Rectangle 12"/>
          <p:cNvSpPr>
            <a:spLocks noGrp="1" noChangeArrowheads="1"/>
          </p:cNvSpPr>
          <p:nvPr>
            <p:ph type="ftr" sz="quarter" idx="3"/>
          </p:nvPr>
        </p:nvSpPr>
        <p:spPr>
          <a:xfrm>
            <a:off x="3468688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15373" name="Rectangle 1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56810CF3-228C-4153-8EFE-E78F073CBA2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6104CA-7857-4949-9161-455013012A5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48463" y="244475"/>
            <a:ext cx="2097087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44475"/>
            <a:ext cx="6138863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4E9EAA-66DF-459B-AE7D-7A7D96FB9CE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25E3AF-F59C-4053-8089-785177D1959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105291-852F-4544-92F7-1D5DA01423B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18075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DE38FE-A26C-417D-A0CE-1829F8475CE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A3730A-F4F5-4504-B8E8-4DFAE9EBFF1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ECEF8C-0226-4A4B-91CA-C317C308C1D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2214E-DA6D-4A9D-930C-6827FC22FCD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E0F3E0-1E40-4298-BE4A-622AFDD0F39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340DA3-2B75-48E6-9ADB-E1787F118E8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 2"/>
          <p:cNvGrpSpPr>
            <a:grpSpLocks/>
          </p:cNvGrpSpPr>
          <p:nvPr/>
        </p:nvGrpSpPr>
        <p:grpSpPr bwMode="auto">
          <a:xfrm>
            <a:off x="319088" y="1828800"/>
            <a:ext cx="8824912" cy="5029200"/>
            <a:chOff x="201" y="1152"/>
            <a:chExt cx="5559" cy="3168"/>
          </a:xfrm>
        </p:grpSpPr>
        <p:sp>
          <p:nvSpPr>
            <p:cNvPr id="14339" name="Freeform 3"/>
            <p:cNvSpPr>
              <a:spLocks/>
            </p:cNvSpPr>
            <p:nvPr/>
          </p:nvSpPr>
          <p:spPr bwMode="ltGray">
            <a:xfrm>
              <a:off x="528" y="2909"/>
              <a:ext cx="5232" cy="141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340" name="Freeform 4"/>
            <p:cNvSpPr>
              <a:spLocks/>
            </p:cNvSpPr>
            <p:nvPr/>
          </p:nvSpPr>
          <p:spPr bwMode="ltGray">
            <a:xfrm>
              <a:off x="210" y="1152"/>
              <a:ext cx="5550" cy="3168"/>
            </a:xfrm>
            <a:custGeom>
              <a:avLst/>
              <a:gdLst/>
              <a:ahLst/>
              <a:cxnLst>
                <a:cxn ang="0">
                  <a:pos x="330" y="1764"/>
                </a:cxn>
                <a:cxn ang="0">
                  <a:pos x="0" y="1764"/>
                </a:cxn>
                <a:cxn ang="0">
                  <a:pos x="0" y="3168"/>
                </a:cxn>
                <a:cxn ang="0">
                  <a:pos x="5550" y="3168"/>
                </a:cxn>
                <a:cxn ang="0">
                  <a:pos x="5550" y="0"/>
                </a:cxn>
                <a:cxn ang="0">
                  <a:pos x="330" y="0"/>
                </a:cxn>
                <a:cxn ang="0">
                  <a:pos x="330" y="1764"/>
                </a:cxn>
              </a:cxnLst>
              <a:rect l="0" t="0" r="r" b="b"/>
              <a:pathLst>
                <a:path w="5550" h="3168">
                  <a:moveTo>
                    <a:pt x="330" y="1764"/>
                  </a:moveTo>
                  <a:lnTo>
                    <a:pt x="0" y="1764"/>
                  </a:lnTo>
                  <a:lnTo>
                    <a:pt x="0" y="3168"/>
                  </a:lnTo>
                  <a:lnTo>
                    <a:pt x="5550" y="3168"/>
                  </a:lnTo>
                  <a:lnTo>
                    <a:pt x="5550" y="0"/>
                  </a:lnTo>
                  <a:lnTo>
                    <a:pt x="330" y="0"/>
                  </a:lnTo>
                  <a:lnTo>
                    <a:pt x="330" y="1764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341" name="Freeform 5"/>
            <p:cNvSpPr>
              <a:spLocks/>
            </p:cNvSpPr>
            <p:nvPr/>
          </p:nvSpPr>
          <p:spPr bwMode="ltGray">
            <a:xfrm>
              <a:off x="528" y="2932"/>
              <a:ext cx="5232" cy="13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342" name="Freeform 6"/>
            <p:cNvSpPr>
              <a:spLocks/>
            </p:cNvSpPr>
            <p:nvPr/>
          </p:nvSpPr>
          <p:spPr bwMode="ltGray">
            <a:xfrm>
              <a:off x="528" y="1152"/>
              <a:ext cx="4607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4343" name="Freeform 7"/>
            <p:cNvSpPr>
              <a:spLocks/>
            </p:cNvSpPr>
            <p:nvPr/>
          </p:nvSpPr>
          <p:spPr bwMode="ltGray">
            <a:xfrm>
              <a:off x="528" y="1152"/>
              <a:ext cx="29" cy="178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61"/>
                </a:cxn>
                <a:cxn ang="0">
                  <a:pos x="29" y="2161"/>
                </a:cxn>
                <a:cxn ang="0">
                  <a:pos x="27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4344" name="Freeform 8"/>
            <p:cNvSpPr>
              <a:spLocks/>
            </p:cNvSpPr>
            <p:nvPr/>
          </p:nvSpPr>
          <p:spPr bwMode="ltGray">
            <a:xfrm>
              <a:off x="527" y="2904"/>
              <a:ext cx="29" cy="1416"/>
            </a:xfrm>
            <a:custGeom>
              <a:avLst/>
              <a:gdLst/>
              <a:ahLst/>
              <a:cxnLst>
                <a:cxn ang="0">
                  <a:pos x="0" y="1416"/>
                </a:cxn>
                <a:cxn ang="0">
                  <a:pos x="29" y="1416"/>
                </a:cxn>
                <a:cxn ang="0">
                  <a:pos x="28" y="24"/>
                </a:cxn>
                <a:cxn ang="0">
                  <a:pos x="0" y="0"/>
                </a:cxn>
                <a:cxn ang="0">
                  <a:pos x="0" y="1416"/>
                </a:cxn>
              </a:cxnLst>
              <a:rect l="0" t="0" r="r" b="b"/>
              <a:pathLst>
                <a:path w="29" h="1416">
                  <a:moveTo>
                    <a:pt x="0" y="1416"/>
                  </a:moveTo>
                  <a:lnTo>
                    <a:pt x="29" y="1416"/>
                  </a:lnTo>
                  <a:lnTo>
                    <a:pt x="28" y="24"/>
                  </a:lnTo>
                  <a:lnTo>
                    <a:pt x="0" y="0"/>
                  </a:lnTo>
                  <a:lnTo>
                    <a:pt x="0" y="1416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4345" name="Freeform 9"/>
            <p:cNvSpPr>
              <a:spLocks/>
            </p:cNvSpPr>
            <p:nvPr/>
          </p:nvSpPr>
          <p:spPr bwMode="ltGray">
            <a:xfrm>
              <a:off x="201" y="2904"/>
              <a:ext cx="2879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4346" name="Freeform 10"/>
            <p:cNvSpPr>
              <a:spLocks/>
            </p:cNvSpPr>
            <p:nvPr/>
          </p:nvSpPr>
          <p:spPr bwMode="ltGray">
            <a:xfrm>
              <a:off x="201" y="2904"/>
              <a:ext cx="30" cy="14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16"/>
                </a:cxn>
                <a:cxn ang="0">
                  <a:pos x="29" y="1416"/>
                </a:cxn>
                <a:cxn ang="0">
                  <a:pos x="30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10001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4347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245225"/>
            <a:ext cx="19018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ru-RU"/>
          </a:p>
        </p:txBody>
      </p:sp>
      <p:sp>
        <p:nvSpPr>
          <p:cNvPr id="14348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ru-RU"/>
          </a:p>
        </p:txBody>
      </p:sp>
      <p:sp>
        <p:nvSpPr>
          <p:cNvPr id="14349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7375" y="6245225"/>
            <a:ext cx="19018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5CF1C1E6-78C2-4B21-AA4D-9A61A2F73699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14350" name="Rectangle 14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44475"/>
            <a:ext cx="8385175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4351" name="Rectangle 15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838200" y="1905000"/>
            <a:ext cx="800735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wmf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&#1054;&#1083;&#1100;&#1075;&#1072;\Desktop\&#1087;&#1088;&#1077;&#1079;&#1077;&#1085;&#1090;&#1072;&#1094;&#1110;&#1111;2009-2010%20&#1085;.&#1088;\&#1087;&#1088;&#1077;&#1079;&#1077;&#1085;&#1090;&#1072;&#1094;&#1110;&#1103;-&#1088;&#1086;&#1079;&#1074;&#1080;&#1074;&#1072;&#1083;&#1100;&#1085;&#1077;2010\24.MP3" TargetMode="Externa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&#1054;&#1083;&#1100;&#1075;&#1072;\Desktop\&#1087;&#1088;&#1077;&#1079;&#1077;&#1085;&#1090;&#1072;&#1094;&#1110;&#1111;2009-2010%20&#1085;.&#1088;\&#1087;&#1088;&#1077;&#1079;&#1077;&#1085;&#1090;&#1072;&#1094;&#1110;&#1103;-&#1088;&#1086;&#1079;&#1074;&#1080;&#1074;&#1072;&#1083;&#1100;&#1085;&#1077;2010\24.MP3" TargetMode="External"/><Relationship Id="rId6" Type="http://schemas.openxmlformats.org/officeDocument/2006/relationships/image" Target="../media/image95.jpeg"/><Relationship Id="rId11" Type="http://schemas.openxmlformats.org/officeDocument/2006/relationships/image" Target="../media/image100.png"/><Relationship Id="rId5" Type="http://schemas.openxmlformats.org/officeDocument/2006/relationships/image" Target="../media/image94.jpeg"/><Relationship Id="rId10" Type="http://schemas.openxmlformats.org/officeDocument/2006/relationships/image" Target="../media/image99.jpeg"/><Relationship Id="rId4" Type="http://schemas.openxmlformats.org/officeDocument/2006/relationships/image" Target="../media/image93.jpeg"/><Relationship Id="rId9" Type="http://schemas.openxmlformats.org/officeDocument/2006/relationships/image" Target="../media/image98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openxmlformats.org/officeDocument/2006/relationships/image" Target="../media/image109.jpeg"/><Relationship Id="rId7" Type="http://schemas.openxmlformats.org/officeDocument/2006/relationships/image" Target="../media/image113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&#1054;&#1083;&#1100;&#1075;&#1072;\Desktop\&#1087;&#1088;&#1077;&#1079;&#1077;&#1085;&#1090;&#1072;&#1094;&#1110;&#1111;2009-2010%20&#1085;.&#1088;\&#1087;&#1088;&#1077;&#1079;&#1077;&#1085;&#1090;&#1072;&#1094;&#1110;&#1103;-&#1088;&#1086;&#1079;&#1074;&#1080;&#1074;&#1072;&#1083;&#1100;&#1085;&#1077;2010\02.MP3" TargetMode="Externa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65" name="Picture 13" descr="Изображение 06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6063" y="4500563"/>
            <a:ext cx="3132137" cy="208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6" name="Picture 14" descr="DSC011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2205038"/>
            <a:ext cx="2735262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76" name="Picture 24" descr="C:\Documents and Settings\Admin\Рабочий стол\101MSDCF\DSC00445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/>
          <a:stretch>
            <a:fillRect/>
          </a:stretch>
        </p:blipFill>
        <p:spPr>
          <a:xfrm>
            <a:off x="6786578" y="4572008"/>
            <a:ext cx="1485229" cy="1981200"/>
          </a:xfrm>
          <a:prstGeom prst="cloud">
            <a:avLst/>
          </a:prstGeom>
        </p:spPr>
      </p:pic>
      <p:pic>
        <p:nvPicPr>
          <p:cNvPr id="23560" name="Picture 8" descr="Изображение 00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6000750" y="2500313"/>
            <a:ext cx="2895600" cy="1981200"/>
          </a:xfrm>
        </p:spPr>
      </p:pic>
      <p:pic>
        <p:nvPicPr>
          <p:cNvPr id="17414" name="Picture 17" descr="j03351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7563" y="2428875"/>
            <a:ext cx="1368425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70" name="WordArt 18"/>
          <p:cNvSpPr>
            <a:spLocks noChangeArrowheads="1" noChangeShapeType="1" noTextEdit="1"/>
          </p:cNvSpPr>
          <p:nvPr/>
        </p:nvSpPr>
        <p:spPr bwMode="auto">
          <a:xfrm>
            <a:off x="395288" y="260350"/>
            <a:ext cx="3311525" cy="157638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4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ru-RU" sz="3600" b="1" i="1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66"/>
                    </a:gs>
                    <a:gs pos="100000">
                      <a:srgbClr val="66FF66"/>
                    </a:gs>
                  </a:gsLst>
                  <a:lin ang="5400000" scaled="1"/>
                </a:gra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Майбутнє </a:t>
            </a:r>
          </a:p>
        </p:txBody>
      </p:sp>
      <p:sp>
        <p:nvSpPr>
          <p:cNvPr id="23572" name="WordArt 20"/>
          <p:cNvSpPr>
            <a:spLocks noChangeArrowheads="1" noChangeShapeType="1" noTextEdit="1"/>
          </p:cNvSpPr>
          <p:nvPr/>
        </p:nvSpPr>
        <p:spPr bwMode="auto">
          <a:xfrm rot="-413539">
            <a:off x="3563938" y="620713"/>
            <a:ext cx="3024187" cy="12192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4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ru-RU" sz="3600" b="1" i="1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760000" scaled="1"/>
                </a:gra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творить </a:t>
            </a:r>
          </a:p>
        </p:txBody>
      </p:sp>
      <p:sp>
        <p:nvSpPr>
          <p:cNvPr id="23574" name="WordArt 22"/>
          <p:cNvSpPr>
            <a:spLocks noChangeArrowheads="1" noChangeShapeType="1" noTextEdit="1"/>
          </p:cNvSpPr>
          <p:nvPr/>
        </p:nvSpPr>
        <p:spPr bwMode="auto">
          <a:xfrm rot="185118">
            <a:off x="5030788" y="1052513"/>
            <a:ext cx="4113212" cy="17272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ru-RU" sz="3600" b="1" i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вчитель…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5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5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5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5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5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35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35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35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35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35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35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35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35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35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35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235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499"/>
                            </p:stCondLst>
                            <p:childTnLst>
                              <p:par>
                                <p:cTn id="36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5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3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5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70" grpId="0" animBg="1"/>
      <p:bldP spid="23572" grpId="0" animBg="1"/>
      <p:bldP spid="2357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DSC02103.JPG"/>
          <p:cNvPicPr>
            <a:picLocks noChangeAspect="1"/>
          </p:cNvPicPr>
          <p:nvPr/>
        </p:nvPicPr>
        <p:blipFill>
          <a:blip r:embed="rId2" cstate="print"/>
          <a:srcRect t="14204"/>
          <a:stretch>
            <a:fillRect/>
          </a:stretch>
        </p:blipFill>
        <p:spPr>
          <a:xfrm>
            <a:off x="6682184" y="5273887"/>
            <a:ext cx="2461816" cy="158411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4" name="Рисунок 13" descr="DSC021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3714752"/>
            <a:ext cx="2160968" cy="2881290"/>
          </a:xfrm>
          <a:prstGeom prst="flowChartAlternateProcess">
            <a:avLst/>
          </a:prstGeom>
          <a:effectLst>
            <a:softEdge rad="127000"/>
          </a:effectLst>
        </p:spPr>
      </p:pic>
      <p:pic>
        <p:nvPicPr>
          <p:cNvPr id="7" name="Рисунок 6" descr="DSC0209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37628">
            <a:off x="260307" y="211187"/>
            <a:ext cx="2857520" cy="214314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434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628775"/>
            <a:ext cx="8229600" cy="1143000"/>
          </a:xfrm>
        </p:spPr>
        <p:txBody>
          <a:bodyPr anchor="b"/>
          <a:lstStyle/>
          <a:p>
            <a:r>
              <a:rPr lang="uk-UA" sz="4000" b="0" i="1">
                <a:latin typeface="Times New Roman" pitchFamily="18" charset="0"/>
              </a:rPr>
              <a:t/>
            </a:r>
            <a:br>
              <a:rPr lang="uk-UA" sz="4000" b="0" i="1">
                <a:latin typeface="Times New Roman" pitchFamily="18" charset="0"/>
              </a:rPr>
            </a:br>
            <a:r>
              <a:rPr lang="uk-UA" sz="4000" b="0" i="1">
                <a:latin typeface="Times New Roman" pitchFamily="18" charset="0"/>
              </a:rPr>
              <a:t/>
            </a:r>
            <a:br>
              <a:rPr lang="uk-UA" sz="4000" b="0" i="1">
                <a:latin typeface="Times New Roman" pitchFamily="18" charset="0"/>
              </a:rPr>
            </a:br>
            <a:endParaRPr lang="ru-RU" b="0" i="1">
              <a:latin typeface="Times New Roman" pitchFamily="18" charset="0"/>
            </a:endParaRPr>
          </a:p>
        </p:txBody>
      </p:sp>
      <p:sp>
        <p:nvSpPr>
          <p:cNvPr id="10" name="Содержимое 9"/>
          <p:cNvSpPr>
            <a:spLocks noGrp="1"/>
          </p:cNvSpPr>
          <p:nvPr>
            <p:ph sz="quarter" idx="4294967295"/>
          </p:nvPr>
        </p:nvSpPr>
        <p:spPr>
          <a:xfrm>
            <a:off x="1992313" y="2281238"/>
            <a:ext cx="5908675" cy="3157537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uk-UA" sz="4800" b="1" i="1">
                <a:solidFill>
                  <a:srgbClr val="00FFFF"/>
                </a:solidFill>
                <a:latin typeface="Monotype Corsiva" pitchFamily="66" charset="0"/>
              </a:rPr>
              <a:t>Панченко Лариса Василівна</a:t>
            </a:r>
          </a:p>
          <a:p>
            <a:pPr algn="ctr">
              <a:buFont typeface="Wingdings" pitchFamily="2" charset="2"/>
              <a:buNone/>
            </a:pPr>
            <a:r>
              <a:rPr lang="uk-UA" sz="2800" b="1" i="1">
                <a:latin typeface="Times New Roman" pitchFamily="18" charset="0"/>
                <a:cs typeface="Times New Roman" pitchFamily="18" charset="0"/>
              </a:rPr>
              <a:t>Спеціаліст вищої категорії, </a:t>
            </a:r>
          </a:p>
          <a:p>
            <a:pPr algn="ctr">
              <a:buFont typeface="Wingdings" pitchFamily="2" charset="2"/>
              <a:buNone/>
            </a:pPr>
            <a:r>
              <a:rPr lang="uk-UA" sz="2800" b="1" i="1">
                <a:latin typeface="Times New Roman" pitchFamily="18" charset="0"/>
                <a:cs typeface="Times New Roman" pitchFamily="18" charset="0"/>
              </a:rPr>
              <a:t>“Старший  учитель”</a:t>
            </a:r>
            <a:br>
              <a:rPr lang="uk-UA" sz="2800" b="1" i="1">
                <a:latin typeface="Times New Roman" pitchFamily="18" charset="0"/>
                <a:cs typeface="Times New Roman" pitchFamily="18" charset="0"/>
              </a:rPr>
            </a:br>
            <a:r>
              <a:rPr lang="uk-UA" sz="2800" b="1" i="1">
                <a:latin typeface="Times New Roman" pitchFamily="18" charset="0"/>
                <a:cs typeface="Times New Roman" pitchFamily="18" charset="0"/>
              </a:rPr>
              <a:t>Стаж безпосередньої педагогічної роботи – 36 роки, з них у розвивальному навчанні – 18 років</a:t>
            </a:r>
            <a:endParaRPr lang="ru-RU" sz="2800" b="1" i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DSC0209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00429" y="214290"/>
            <a:ext cx="2476517" cy="185738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Рисунок 8" descr="DSC0209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0289000">
            <a:off x="6077254" y="205203"/>
            <a:ext cx="2775640" cy="2081731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 idx="4294967295"/>
          </p:nvPr>
        </p:nvSpPr>
        <p:spPr>
          <a:xfrm>
            <a:off x="857224" y="458714"/>
            <a:ext cx="7486673" cy="1056880"/>
          </a:xfrm>
          <a:gradFill>
            <a:gsLst>
              <a:gs pos="0">
                <a:schemeClr val="accent5">
                  <a:tint val="25000"/>
                  <a:satMod val="125000"/>
                </a:schemeClr>
              </a:gs>
              <a:gs pos="40000">
                <a:schemeClr val="accent5">
                  <a:tint val="55000"/>
                  <a:satMod val="130000"/>
                </a:schemeClr>
              </a:gs>
              <a:gs pos="50000">
                <a:schemeClr val="accent5">
                  <a:tint val="59000"/>
                  <a:satMod val="130000"/>
                </a:schemeClr>
              </a:gs>
              <a:gs pos="65000">
                <a:schemeClr val="accent5">
                  <a:tint val="55000"/>
                  <a:satMod val="130000"/>
                </a:schemeClr>
              </a:gs>
              <a:gs pos="100000">
                <a:schemeClr val="accent5">
                  <a:tint val="20000"/>
                  <a:satMod val="125000"/>
                </a:schemeClr>
              </a:gs>
            </a:gsLst>
            <a:lin ang="5400000" scaled="0"/>
          </a:gradFill>
          <a:ln w="12000">
            <a:solidFill>
              <a:schemeClr val="accent5"/>
            </a:solidFill>
          </a:ln>
          <a:effectLst>
            <a:glow rad="63500">
              <a:schemeClr val="accent5">
                <a:alpha val="45000"/>
                <a:satMod val="120000"/>
              </a:schemeClr>
            </a:glo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t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sz="3600" i="1" kern="1200" spc="-100" dirty="0">
                <a:effectLst/>
                <a:latin typeface="Times New Roman" pitchFamily="18" charset="0"/>
                <a:cs typeface="Times New Roman" pitchFamily="18" charset="0"/>
              </a:rPr>
              <a:t>Проблема, над якою працює вчитель:</a:t>
            </a:r>
            <a:endParaRPr lang="ru-RU" sz="3600" b="0" i="1" kern="1200" spc="-10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4294967295"/>
          </p:nvPr>
        </p:nvSpPr>
        <p:spPr>
          <a:xfrm>
            <a:off x="2692400" y="2036763"/>
            <a:ext cx="4160838" cy="2554287"/>
          </a:xfrm>
        </p:spPr>
        <p:txBody>
          <a:bodyPr>
            <a:normAutofit/>
          </a:bodyPr>
          <a:lstStyle/>
          <a:p>
            <a:pPr marL="411163" algn="ctr">
              <a:lnSpc>
                <a:spcPct val="90000"/>
              </a:lnSpc>
              <a:buFont typeface="Wingdings" pitchFamily="2" charset="2"/>
              <a:buNone/>
            </a:pPr>
            <a:r>
              <a:rPr lang="uk-UA" sz="3000" b="1" i="1">
                <a:latin typeface="Times New Roman" pitchFamily="18" charset="0"/>
                <a:cs typeface="Times New Roman" pitchFamily="18" charset="0"/>
              </a:rPr>
              <a:t>Інтерактивні форми роботи на уроках математики</a:t>
            </a:r>
            <a:br>
              <a:rPr lang="uk-UA" sz="3000" b="1" i="1">
                <a:latin typeface="Times New Roman" pitchFamily="18" charset="0"/>
                <a:cs typeface="Times New Roman" pitchFamily="18" charset="0"/>
              </a:rPr>
            </a:br>
            <a:r>
              <a:rPr lang="uk-UA" sz="3000" b="1" i="1">
                <a:latin typeface="Times New Roman" pitchFamily="18" charset="0"/>
                <a:cs typeface="Times New Roman" pitchFamily="18" charset="0"/>
              </a:rPr>
              <a:t>та української мови  в системі </a:t>
            </a:r>
            <a:r>
              <a:rPr lang="uk-UA" sz="3000" b="1" i="1">
                <a:latin typeface="Times New Roman" pitchFamily="18" charset="0"/>
              </a:rPr>
              <a:t>розвивального навчання </a:t>
            </a:r>
            <a:endParaRPr lang="ru-RU" sz="3000" b="1" i="1">
              <a:latin typeface="Times New Roman" pitchFamily="18" charset="0"/>
              <a:cs typeface="Times New Roman" pitchFamily="18" charset="0"/>
            </a:endParaRPr>
          </a:p>
          <a:p>
            <a:pPr marL="411163">
              <a:lnSpc>
                <a:spcPct val="90000"/>
              </a:lnSpc>
            </a:pPr>
            <a:endParaRPr lang="ru-RU"/>
          </a:p>
        </p:txBody>
      </p:sp>
      <p:pic>
        <p:nvPicPr>
          <p:cNvPr id="4" name="Рисунок 3" descr="DSC02098.JPG"/>
          <p:cNvPicPr>
            <a:picLocks noChangeAspect="1"/>
          </p:cNvPicPr>
          <p:nvPr/>
        </p:nvPicPr>
        <p:blipFill>
          <a:blip r:embed="rId2" cstate="print"/>
          <a:srcRect t="12500"/>
          <a:stretch>
            <a:fillRect/>
          </a:stretch>
        </p:blipFill>
        <p:spPr>
          <a:xfrm>
            <a:off x="500034" y="4560826"/>
            <a:ext cx="3500462" cy="229717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7655" name="Рисунок 4" descr="DSC0209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500" y="4929188"/>
            <a:ext cx="2286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SC0208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72264" y="2428868"/>
            <a:ext cx="2285984" cy="171448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Рисунок 7" descr="DSC0208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57950" y="4643446"/>
            <a:ext cx="2571768" cy="1928826"/>
          </a:xfrm>
          <a:prstGeom prst="flowChartAlternateProcess">
            <a:avLst/>
          </a:prstGeom>
          <a:effectLst>
            <a:softEdge rad="12700"/>
          </a:effectLst>
        </p:spPr>
      </p:pic>
      <p:pic>
        <p:nvPicPr>
          <p:cNvPr id="9" name="Рисунок 8" descr="DSC0208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1472" y="2303827"/>
            <a:ext cx="2643206" cy="1982405"/>
          </a:xfrm>
          <a:prstGeom prst="cloudCallou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 idx="4294967295"/>
          </p:nvPr>
        </p:nvSpPr>
        <p:spPr>
          <a:xfrm>
            <a:off x="1571625" y="357188"/>
            <a:ext cx="7358063" cy="5643562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2075" tIns="46038" rIns="92075" bIns="46038"/>
          <a:lstStyle/>
          <a:p>
            <a:pPr algn="ctr"/>
            <a:r>
              <a:rPr lang="uk-UA" sz="4800" b="0" i="1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uk-UA" sz="4800" b="0" i="1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uk-UA" sz="4800" b="0" i="1">
                <a:solidFill>
                  <a:srgbClr val="FF0000"/>
                </a:solidFill>
                <a:latin typeface="Monotype Corsiva" pitchFamily="66" charset="0"/>
              </a:rPr>
              <a:t>Бабіч </a:t>
            </a:r>
            <a:br>
              <a:rPr lang="uk-UA" sz="4800" b="0" i="1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uk-UA" sz="4800" b="0" i="1">
                <a:solidFill>
                  <a:srgbClr val="FF0000"/>
                </a:solidFill>
                <a:latin typeface="Monotype Corsiva" pitchFamily="66" charset="0"/>
              </a:rPr>
              <a:t>Тамара Олександрівна</a:t>
            </a:r>
            <a:br>
              <a:rPr lang="uk-UA" sz="4800" b="0" i="1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uk-UA" sz="2800" b="0" i="1">
                <a:solidFill>
                  <a:srgbClr val="002060"/>
                </a:solidFill>
                <a:latin typeface="Arial Black" pitchFamily="34" charset="0"/>
              </a:rPr>
              <a:t>Спеціаліст вищої категорії</a:t>
            </a:r>
            <a:br>
              <a:rPr lang="uk-UA" sz="2800" b="0" i="1">
                <a:solidFill>
                  <a:srgbClr val="002060"/>
                </a:solidFill>
                <a:latin typeface="Arial Black" pitchFamily="34" charset="0"/>
              </a:rPr>
            </a:br>
            <a:r>
              <a:rPr lang="uk-UA" sz="2800" b="0" i="1">
                <a:solidFill>
                  <a:srgbClr val="002060"/>
                </a:solidFill>
                <a:latin typeface="Arial Black" pitchFamily="34" charset="0"/>
              </a:rPr>
              <a:t> учитель-методист</a:t>
            </a:r>
            <a:br>
              <a:rPr lang="uk-UA" sz="2800" b="0" i="1">
                <a:solidFill>
                  <a:srgbClr val="002060"/>
                </a:solidFill>
                <a:latin typeface="Arial Black" pitchFamily="34" charset="0"/>
              </a:rPr>
            </a:br>
            <a:r>
              <a:rPr lang="uk-UA" sz="2800" b="0" i="1">
                <a:solidFill>
                  <a:srgbClr val="002060"/>
                </a:solidFill>
                <a:latin typeface="Arial Black" pitchFamily="34" charset="0"/>
              </a:rPr>
              <a:t>Стаж безпосередньої педагогічної роботи – 34 роки, з них у </a:t>
            </a:r>
            <a:br>
              <a:rPr lang="uk-UA" sz="2800" b="0" i="1">
                <a:solidFill>
                  <a:srgbClr val="002060"/>
                </a:solidFill>
                <a:latin typeface="Arial Black" pitchFamily="34" charset="0"/>
              </a:rPr>
            </a:br>
            <a:r>
              <a:rPr lang="uk-UA" sz="2800" b="0" i="1">
                <a:solidFill>
                  <a:srgbClr val="002060"/>
                </a:solidFill>
                <a:latin typeface="Arial Black" pitchFamily="34" charset="0"/>
              </a:rPr>
              <a:t>розвивальному навчанні – </a:t>
            </a:r>
            <a:br>
              <a:rPr lang="uk-UA" sz="2800" b="0" i="1">
                <a:solidFill>
                  <a:srgbClr val="002060"/>
                </a:solidFill>
                <a:latin typeface="Arial Black" pitchFamily="34" charset="0"/>
              </a:rPr>
            </a:br>
            <a:r>
              <a:rPr lang="uk-UA" sz="2800" b="0" i="1">
                <a:solidFill>
                  <a:srgbClr val="002060"/>
                </a:solidFill>
                <a:latin typeface="Arial Black" pitchFamily="34" charset="0"/>
              </a:rPr>
              <a:t>17 років</a:t>
            </a:r>
            <a:br>
              <a:rPr lang="uk-UA" sz="2800" b="0" i="1">
                <a:solidFill>
                  <a:srgbClr val="002060"/>
                </a:solidFill>
                <a:latin typeface="Arial Black" pitchFamily="34" charset="0"/>
              </a:rPr>
            </a:br>
            <a:r>
              <a:rPr lang="uk-UA" sz="2400" b="0" i="1">
                <a:solidFill>
                  <a:srgbClr val="FFFFFF"/>
                </a:solidFill>
                <a:latin typeface="Arial Black" pitchFamily="34" charset="0"/>
              </a:rPr>
              <a:t/>
            </a:r>
            <a:br>
              <a:rPr lang="uk-UA" sz="2400" b="0" i="1">
                <a:solidFill>
                  <a:srgbClr val="FFFFFF"/>
                </a:solidFill>
                <a:latin typeface="Arial Black" pitchFamily="34" charset="0"/>
              </a:rPr>
            </a:br>
            <a:endParaRPr lang="ru-RU" sz="240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17" name="Рисунок 16" descr="DSC01998.JPG"/>
          <p:cNvPicPr>
            <a:picLocks noChangeAspect="1"/>
          </p:cNvPicPr>
          <p:nvPr/>
        </p:nvPicPr>
        <p:blipFill>
          <a:blip r:embed="rId2" cstate="print"/>
          <a:srcRect t="10884" r="32653"/>
          <a:stretch>
            <a:fillRect/>
          </a:stretch>
        </p:blipFill>
        <p:spPr>
          <a:xfrm rot="9695372" flipV="1">
            <a:off x="6477462" y="4206038"/>
            <a:ext cx="2357422" cy="2339571"/>
          </a:xfrm>
          <a:prstGeom prst="ellipseRibbon2">
            <a:avLst/>
          </a:prstGeom>
        </p:spPr>
      </p:pic>
      <p:pic>
        <p:nvPicPr>
          <p:cNvPr id="18" name="Рисунок 17" descr="DSC02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 flipV="1">
            <a:off x="0" y="0"/>
            <a:ext cx="3048021" cy="228601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9" name="Рисунок 18" descr="DSC02003.JPG"/>
          <p:cNvPicPr>
            <a:picLocks noChangeAspect="1"/>
          </p:cNvPicPr>
          <p:nvPr/>
        </p:nvPicPr>
        <p:blipFill>
          <a:blip r:embed="rId4" cstate="print"/>
          <a:srcRect l="28572" t="37415" r="8162" b="10884"/>
          <a:stretch>
            <a:fillRect/>
          </a:stretch>
        </p:blipFill>
        <p:spPr>
          <a:xfrm rot="3712878" flipV="1">
            <a:off x="13137" y="3975354"/>
            <a:ext cx="2214578" cy="1357322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26" name="Рисунок 25" descr="DSC02011.JPG"/>
          <p:cNvPicPr>
            <a:picLocks noChangeAspect="1"/>
          </p:cNvPicPr>
          <p:nvPr/>
        </p:nvPicPr>
        <p:blipFill>
          <a:blip r:embed="rId5" cstate="print"/>
          <a:srcRect l="25715" t="12381" r="5713"/>
          <a:stretch>
            <a:fillRect/>
          </a:stretch>
        </p:blipFill>
        <p:spPr>
          <a:xfrm rot="4116308">
            <a:off x="359128" y="2256997"/>
            <a:ext cx="1428760" cy="128586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7" name="Рисунок 26" descr="DSC0197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4282" y="4982776"/>
            <a:ext cx="2500298" cy="1875224"/>
          </a:xfrm>
          <a:prstGeom prst="snip2DiagRect">
            <a:avLst/>
          </a:prstGeom>
          <a:effectLst>
            <a:softEdge rad="127000"/>
          </a:effectLst>
        </p:spPr>
      </p:pic>
      <p:pic>
        <p:nvPicPr>
          <p:cNvPr id="28" name="Рисунок 27" descr="DSC0197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500430" y="4982776"/>
            <a:ext cx="2500298" cy="187522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2" name="Рисунок 31" descr="DSC0199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1006165">
            <a:off x="6501149" y="200925"/>
            <a:ext cx="2500298" cy="1875224"/>
          </a:xfrm>
          <a:prstGeom prst="snip2DiagRect">
            <a:avLst/>
          </a:prstGeom>
          <a:effectLst>
            <a:softEdge rad="1270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Рисунок 22" descr="DSC01980.JPG"/>
          <p:cNvPicPr>
            <a:picLocks noChangeAspect="1"/>
          </p:cNvPicPr>
          <p:nvPr/>
        </p:nvPicPr>
        <p:blipFill>
          <a:blip r:embed="rId2" cstate="print"/>
          <a:srcRect l="14516" t="22581" r="10483" b="9676"/>
          <a:stretch>
            <a:fillRect/>
          </a:stretch>
        </p:blipFill>
        <p:spPr bwMode="auto">
          <a:xfrm rot="-1530385">
            <a:off x="-28575" y="5214938"/>
            <a:ext cx="1909763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Рисунок 15" descr="DSC01981.JPG"/>
          <p:cNvPicPr>
            <a:picLocks noChangeAspect="1"/>
          </p:cNvPicPr>
          <p:nvPr/>
        </p:nvPicPr>
        <p:blipFill>
          <a:blip r:embed="rId3" cstate="print"/>
          <a:srcRect l="7259" t="16129" r="5644"/>
          <a:stretch>
            <a:fillRect/>
          </a:stretch>
        </p:blipFill>
        <p:spPr bwMode="auto">
          <a:xfrm rot="1722094">
            <a:off x="2417763" y="5191125"/>
            <a:ext cx="1814512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DSC0197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337177">
            <a:off x="120786" y="1516633"/>
            <a:ext cx="1920921" cy="256122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Заголовок 1"/>
          <p:cNvSpPr>
            <a:spLocks noGrp="1"/>
          </p:cNvSpPr>
          <p:nvPr>
            <p:ph type="title" idx="4294967295"/>
          </p:nvPr>
        </p:nvSpPr>
        <p:spPr>
          <a:xfrm>
            <a:off x="714375" y="214313"/>
            <a:ext cx="7958138" cy="11430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2075" tIns="46038" rIns="92075" bIns="46038">
            <a:noAutofit/>
          </a:bodyPr>
          <a:lstStyle/>
          <a:p>
            <a:pPr algn="ctr"/>
            <a:r>
              <a:rPr lang="uk-UA" sz="3600" b="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  <a:cs typeface="Times New Roman" pitchFamily="18" charset="0"/>
              </a:rPr>
              <a:t>Проблема, над якою працює вчитель:</a:t>
            </a:r>
            <a:endParaRPr lang="ru-RU" sz="36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520950"/>
            <a:ext cx="4572000" cy="22463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2800" b="1" i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Активізація розумової діяльності учнів засобами</a:t>
            </a:r>
            <a:br>
              <a:rPr lang="uk-UA" sz="2800" b="1" i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</a:br>
            <a:r>
              <a:rPr lang="uk-UA" sz="2800" b="1" i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стратегії критичного мислення у системі</a:t>
            </a:r>
            <a:r>
              <a:rPr lang="uk-UA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uk-UA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розвивального навчання </a:t>
            </a:r>
            <a:endParaRPr lang="ru-RU" sz="28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13" name="Рисунок 12" descr="DSC0199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14810" y="4786322"/>
            <a:ext cx="2500298" cy="1875224"/>
          </a:xfrm>
          <a:prstGeom prst="cloudCallout">
            <a:avLst/>
          </a:prstGeom>
        </p:spPr>
      </p:pic>
      <p:pic>
        <p:nvPicPr>
          <p:cNvPr id="15" name="Рисунок 14" descr="DSC0197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643702" y="4982776"/>
            <a:ext cx="2500298" cy="187522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7" name="Рисунок 16" descr="DSC01982.JPG"/>
          <p:cNvPicPr>
            <a:picLocks noChangeAspect="1"/>
          </p:cNvPicPr>
          <p:nvPr/>
        </p:nvPicPr>
        <p:blipFill>
          <a:blip r:embed="rId7" cstate="print"/>
          <a:srcRect t="9678"/>
          <a:stretch>
            <a:fillRect/>
          </a:stretch>
        </p:blipFill>
        <p:spPr>
          <a:xfrm rot="20780875">
            <a:off x="7034876" y="3000373"/>
            <a:ext cx="2109124" cy="142876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2" name="Рисунок 21" descr="DSC02005.JPG"/>
          <p:cNvPicPr>
            <a:picLocks noChangeAspect="1"/>
          </p:cNvPicPr>
          <p:nvPr/>
        </p:nvPicPr>
        <p:blipFill>
          <a:blip r:embed="rId8" cstate="print"/>
          <a:srcRect l="12338" r="17500" b="6129"/>
          <a:stretch>
            <a:fillRect/>
          </a:stretch>
        </p:blipFill>
        <p:spPr>
          <a:xfrm>
            <a:off x="857224" y="4707491"/>
            <a:ext cx="2143140" cy="2150509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DSC02022.JPG"/>
          <p:cNvPicPr>
            <a:picLocks noChangeAspect="1"/>
          </p:cNvPicPr>
          <p:nvPr/>
        </p:nvPicPr>
        <p:blipFill>
          <a:blip r:embed="rId2" cstate="print"/>
          <a:srcRect t="19458"/>
          <a:stretch>
            <a:fillRect/>
          </a:stretch>
        </p:blipFill>
        <p:spPr>
          <a:xfrm rot="5400000">
            <a:off x="2412657" y="5055847"/>
            <a:ext cx="2246984" cy="135732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 descr="DSC020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57845">
            <a:off x="5071351" y="3810352"/>
            <a:ext cx="4238623" cy="317896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2" name="Рисунок 11" descr="DSC0203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3524243" cy="264318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" name="Рисунок 3" descr="DSC0201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19757" y="0"/>
            <a:ext cx="3524243" cy="2571744"/>
          </a:xfrm>
          <a:prstGeom prst="cloudCallout">
            <a:avLst/>
          </a:prstGeom>
        </p:spPr>
      </p:pic>
      <p:sp>
        <p:nvSpPr>
          <p:cNvPr id="14340" name="Rectangle 4"/>
          <p:cNvSpPr>
            <a:spLocks noGrp="1" noChangeArrowheads="1"/>
          </p:cNvSpPr>
          <p:nvPr>
            <p:ph type="ctrTitle" idx="4294967295"/>
          </p:nvPr>
        </p:nvSpPr>
        <p:spPr>
          <a:xfrm>
            <a:off x="2895600" y="1371600"/>
            <a:ext cx="5867400" cy="2286000"/>
          </a:xfrm>
        </p:spPr>
        <p:txBody>
          <a:bodyPr/>
          <a:lstStyle/>
          <a:p>
            <a:r>
              <a:rPr lang="uk-UA" sz="5500" b="0" i="1">
                <a:latin typeface="Times New Roman" pitchFamily="18" charset="0"/>
              </a:rPr>
              <a:t/>
            </a:r>
            <a:br>
              <a:rPr lang="uk-UA" sz="5500" b="0" i="1">
                <a:latin typeface="Times New Roman" pitchFamily="18" charset="0"/>
              </a:rPr>
            </a:br>
            <a:r>
              <a:rPr lang="uk-UA" sz="5500" b="0" i="1">
                <a:latin typeface="Times New Roman" pitchFamily="18" charset="0"/>
              </a:rPr>
              <a:t/>
            </a:r>
            <a:br>
              <a:rPr lang="uk-UA" sz="5500" b="0" i="1">
                <a:latin typeface="Times New Roman" pitchFamily="18" charset="0"/>
              </a:rPr>
            </a:br>
            <a:endParaRPr lang="ru-RU" sz="6200" b="0" i="1">
              <a:latin typeface="Times New Roman" pitchFamily="18" charset="0"/>
            </a:endParaRPr>
          </a:p>
        </p:txBody>
      </p:sp>
      <p:sp>
        <p:nvSpPr>
          <p:cNvPr id="10" name="Содержимое 9"/>
          <p:cNvSpPr>
            <a:spLocks noGrp="1"/>
          </p:cNvSpPr>
          <p:nvPr>
            <p:ph type="subTitle" idx="4294967295"/>
          </p:nvPr>
        </p:nvSpPr>
        <p:spPr>
          <a:xfrm>
            <a:off x="1428750" y="2143125"/>
            <a:ext cx="6148388" cy="1447800"/>
          </a:xfrm>
        </p:spPr>
        <p:txBody>
          <a:bodyPr/>
          <a:lstStyle/>
          <a:p>
            <a:pPr marL="0" indent="0">
              <a:buFont typeface="Wingdings" pitchFamily="2" charset="2"/>
              <a:buNone/>
            </a:pPr>
            <a:r>
              <a:rPr lang="uk-UA" sz="5400" b="1" i="1">
                <a:solidFill>
                  <a:srgbClr val="FF0000"/>
                </a:solidFill>
                <a:latin typeface="Monotype Corsiva" pitchFamily="66" charset="0"/>
              </a:rPr>
              <a:t>Гвоздик Ольга Антонівна</a:t>
            </a:r>
          </a:p>
          <a:p>
            <a:pPr marL="0" indent="0">
              <a:buFont typeface="Wingdings" pitchFamily="2" charset="2"/>
              <a:buNone/>
            </a:pPr>
            <a:r>
              <a:rPr lang="uk-UA" b="1" i="1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Спеціаліст </a:t>
            </a:r>
            <a:br>
              <a:rPr lang="uk-UA" b="1" i="1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b="1" i="1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Стаж безпосередньої педагогічної        </a:t>
            </a:r>
          </a:p>
          <a:p>
            <a:pPr marL="0" indent="0">
              <a:buFont typeface="Wingdings" pitchFamily="2" charset="2"/>
              <a:buNone/>
            </a:pPr>
            <a:r>
              <a:rPr lang="uk-UA" b="1" i="1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роботи – 32 роки, з них у розвивальному навчанні – 10 років</a:t>
            </a:r>
            <a:endParaRPr lang="ru-RU" b="1" i="1">
              <a:solidFill>
                <a:srgbClr val="00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Wingdings" pitchFamily="2" charset="2"/>
              <a:buNone/>
            </a:pPr>
            <a:endParaRPr lang="ru-RU" b="1" i="1">
              <a:solidFill>
                <a:srgbClr val="00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DSC02021.JPG"/>
          <p:cNvPicPr>
            <a:picLocks noChangeAspect="1"/>
          </p:cNvPicPr>
          <p:nvPr/>
        </p:nvPicPr>
        <p:blipFill>
          <a:blip r:embed="rId2" cstate="print"/>
          <a:srcRect t="2703" r="9909"/>
          <a:stretch>
            <a:fillRect/>
          </a:stretch>
        </p:blipFill>
        <p:spPr>
          <a:xfrm rot="20794213">
            <a:off x="7143768" y="3929066"/>
            <a:ext cx="1785950" cy="2571745"/>
          </a:xfrm>
          <a:prstGeom prst="foldedCorner">
            <a:avLst/>
          </a:prstGeom>
          <a:effectLst>
            <a:softEdge rad="127000"/>
          </a:effectLst>
        </p:spPr>
      </p:pic>
      <p:sp>
        <p:nvSpPr>
          <p:cNvPr id="31747" name="Заголовок 5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1214438" y="2143125"/>
            <a:ext cx="7010400" cy="41148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uk-UA" b="1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Мотивація як фактор успіху </a:t>
            </a:r>
          </a:p>
          <a:p>
            <a:pPr algn="ctr">
              <a:buFont typeface="Wingdings" pitchFamily="2" charset="2"/>
              <a:buNone/>
            </a:pPr>
            <a:r>
              <a:rPr lang="uk-UA" b="1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навчальної діяльності</a:t>
            </a:r>
            <a:br>
              <a:rPr lang="uk-UA" b="1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b="1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молодших школярів </a:t>
            </a:r>
          </a:p>
          <a:p>
            <a:pPr algn="ctr">
              <a:buFont typeface="Wingdings" pitchFamily="2" charset="2"/>
              <a:buNone/>
            </a:pPr>
            <a:r>
              <a:rPr lang="uk-UA" b="1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 системі </a:t>
            </a:r>
            <a:r>
              <a:rPr lang="uk-UA" b="1" i="1">
                <a:solidFill>
                  <a:schemeClr val="bg1"/>
                </a:solidFill>
                <a:latin typeface="Times New Roman" pitchFamily="18" charset="0"/>
              </a:rPr>
              <a:t>розвивального навчання </a:t>
            </a:r>
            <a:endParaRPr lang="ru-RU" b="1" i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/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285720" y="428604"/>
            <a:ext cx="8429684" cy="118112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3600" b="1" i="1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Проблема</a:t>
            </a:r>
            <a:r>
              <a:rPr lang="uk-UA" sz="3600" b="1" i="1" kern="0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над якою працює вчитель:</a:t>
            </a:r>
            <a:endParaRPr lang="ru-RU" sz="3600" i="1" kern="0" dirty="0">
              <a:solidFill>
                <a:schemeClr val="bg1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DSC02028.JPG"/>
          <p:cNvPicPr>
            <a:picLocks noChangeAspect="1"/>
          </p:cNvPicPr>
          <p:nvPr/>
        </p:nvPicPr>
        <p:blipFill>
          <a:blip r:embed="rId3" cstate="print">
            <a:lum bright="20000"/>
          </a:blip>
          <a:srcRect t="43513" r="20945" b="26757"/>
          <a:stretch>
            <a:fillRect/>
          </a:stretch>
        </p:blipFill>
        <p:spPr>
          <a:xfrm>
            <a:off x="3929058" y="5786454"/>
            <a:ext cx="2786082" cy="78581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Рисунок 7" descr="DSC02018.JPG"/>
          <p:cNvPicPr>
            <a:picLocks noChangeAspect="1"/>
          </p:cNvPicPr>
          <p:nvPr/>
        </p:nvPicPr>
        <p:blipFill>
          <a:blip r:embed="rId4" cstate="print"/>
          <a:srcRect l="16239" t="6786" r="23846"/>
          <a:stretch>
            <a:fillRect/>
          </a:stretch>
        </p:blipFill>
        <p:spPr>
          <a:xfrm rot="806357">
            <a:off x="257402" y="1854692"/>
            <a:ext cx="2111523" cy="246380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9" name="Рисунок 8" descr="DSC0201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282" y="4214818"/>
            <a:ext cx="3524243" cy="264318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Рисунок 9" descr="DSC0198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9513335">
            <a:off x="6482868" y="1873657"/>
            <a:ext cx="2366327" cy="1774745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60"/>
                            </p:stCondLst>
                            <p:childTnLst>
                              <p:par>
                                <p:cTn id="1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40"/>
                            </p:stCondLst>
                            <p:childTnLst>
                              <p:par>
                                <p:cTn id="17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DSC01936.JPG"/>
          <p:cNvPicPr>
            <a:picLocks noChangeAspect="1"/>
          </p:cNvPicPr>
          <p:nvPr/>
        </p:nvPicPr>
        <p:blipFill>
          <a:blip r:embed="rId2" cstate="print"/>
          <a:srcRect l="24638" t="11111" b="11594"/>
          <a:stretch>
            <a:fillRect/>
          </a:stretch>
        </p:blipFill>
        <p:spPr>
          <a:xfrm rot="3842493">
            <a:off x="192462" y="3874622"/>
            <a:ext cx="2975851" cy="228913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9" name="Рисунок 8" descr="DSC01945.JPG"/>
          <p:cNvPicPr>
            <a:picLocks noChangeAspect="1"/>
          </p:cNvPicPr>
          <p:nvPr/>
        </p:nvPicPr>
        <p:blipFill>
          <a:blip r:embed="rId3" cstate="print"/>
          <a:srcRect t="5314" b="15458"/>
          <a:stretch>
            <a:fillRect/>
          </a:stretch>
        </p:blipFill>
        <p:spPr>
          <a:xfrm>
            <a:off x="4214810" y="3929042"/>
            <a:ext cx="4929190" cy="292895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1714500"/>
            <a:ext cx="8229600" cy="1143000"/>
          </a:xfrm>
        </p:spPr>
        <p:txBody>
          <a:bodyPr/>
          <a:lstStyle/>
          <a:p>
            <a:r>
              <a:rPr lang="uk-UA" sz="4800" b="0" i="1">
                <a:solidFill>
                  <a:srgbClr val="FF0000"/>
                </a:solidFill>
                <a:latin typeface="Monotype Corsiva" pitchFamily="66" charset="0"/>
              </a:rPr>
              <a:t>Пилипенко </a:t>
            </a:r>
            <a:br>
              <a:rPr lang="uk-UA" sz="4800" b="0" i="1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uk-UA" sz="4800" b="0" i="1">
                <a:solidFill>
                  <a:srgbClr val="FF0000"/>
                </a:solidFill>
                <a:latin typeface="Monotype Corsiva" pitchFamily="66" charset="0"/>
              </a:rPr>
              <a:t>Ганна Федорівна</a:t>
            </a:r>
            <a:r>
              <a:rPr lang="uk-UA" sz="4000" b="0" i="1">
                <a:latin typeface="Times New Roman" pitchFamily="18" charset="0"/>
              </a:rPr>
              <a:t/>
            </a:r>
            <a:br>
              <a:rPr lang="uk-UA" sz="4000" b="0" i="1">
                <a:latin typeface="Times New Roman" pitchFamily="18" charset="0"/>
              </a:rPr>
            </a:br>
            <a:r>
              <a:rPr lang="uk-UA" sz="2800" b="0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Спеціаліст І категорії</a:t>
            </a:r>
            <a:br>
              <a:rPr lang="uk-UA" sz="2800" b="0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b="0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Стаж безпосередньої </a:t>
            </a:r>
            <a:br>
              <a:rPr lang="uk-UA" sz="2800" b="0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b="0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педагогічної роботи – 34 роки, </a:t>
            </a:r>
            <a:br>
              <a:rPr lang="uk-UA" sz="2800" b="0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b="0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 них у розвивальному навчанні – 10 років</a:t>
            </a:r>
            <a:endParaRPr lang="ru-RU" sz="2800" b="0" i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DSC01938.JPG"/>
          <p:cNvPicPr>
            <a:picLocks noChangeAspect="1"/>
          </p:cNvPicPr>
          <p:nvPr/>
        </p:nvPicPr>
        <p:blipFill>
          <a:blip r:embed="rId4" cstate="print"/>
          <a:srcRect l="22500" r="19375" b="2500"/>
          <a:stretch>
            <a:fillRect/>
          </a:stretch>
        </p:blipFill>
        <p:spPr>
          <a:xfrm>
            <a:off x="6310282" y="6327"/>
            <a:ext cx="2650542" cy="3334554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DSC01942.JPG"/>
          <p:cNvPicPr>
            <a:picLocks noChangeAspect="1"/>
          </p:cNvPicPr>
          <p:nvPr/>
        </p:nvPicPr>
        <p:blipFill>
          <a:blip r:embed="rId2" cstate="print"/>
          <a:srcRect r="11173"/>
          <a:stretch>
            <a:fillRect/>
          </a:stretch>
        </p:blipFill>
        <p:spPr>
          <a:xfrm>
            <a:off x="0" y="3661173"/>
            <a:ext cx="3786214" cy="319682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7" name="Рисунок 6" descr="DSC01940.JPG"/>
          <p:cNvPicPr>
            <a:picLocks noChangeAspect="1"/>
          </p:cNvPicPr>
          <p:nvPr/>
        </p:nvPicPr>
        <p:blipFill>
          <a:blip r:embed="rId3" cstate="print"/>
          <a:srcRect r="10144"/>
          <a:stretch>
            <a:fillRect/>
          </a:stretch>
        </p:blipFill>
        <p:spPr>
          <a:xfrm>
            <a:off x="5429224" y="3500438"/>
            <a:ext cx="3714776" cy="310062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4294967295"/>
          </p:nvPr>
        </p:nvSpPr>
        <p:spPr>
          <a:xfrm>
            <a:off x="2643188" y="1643063"/>
            <a:ext cx="4038600" cy="45339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uk-UA" sz="2800" b="1" i="1">
                <a:latin typeface="Times New Roman" pitchFamily="18" charset="0"/>
                <a:cs typeface="Times New Roman" pitchFamily="18" charset="0"/>
              </a:rPr>
              <a:t>Удосконалення мовленнєвих навичок засобами</a:t>
            </a:r>
            <a:br>
              <a:rPr lang="uk-UA" sz="2800" b="1" i="1">
                <a:latin typeface="Times New Roman" pitchFamily="18" charset="0"/>
                <a:cs typeface="Times New Roman" pitchFamily="18" charset="0"/>
              </a:rPr>
            </a:br>
            <a:r>
              <a:rPr lang="uk-UA" sz="2800" b="1" i="1">
                <a:latin typeface="Times New Roman" pitchFamily="18" charset="0"/>
                <a:cs typeface="Times New Roman" pitchFamily="18" charset="0"/>
              </a:rPr>
              <a:t>інтерактивності  у системі </a:t>
            </a:r>
            <a:r>
              <a:rPr lang="uk-UA" sz="2800" b="1" i="1">
                <a:latin typeface="Times New Roman" pitchFamily="18" charset="0"/>
              </a:rPr>
              <a:t>розвивального навчання </a:t>
            </a:r>
            <a:endParaRPr lang="ru-RU" sz="2800" b="1" i="1">
              <a:latin typeface="Times New Roman" pitchFamily="18" charset="0"/>
              <a:cs typeface="Times New Roman" pitchFamily="18" charset="0"/>
            </a:endParaRPr>
          </a:p>
          <a:p>
            <a:endParaRPr lang="ru-RU" sz="2800"/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285750" y="428625"/>
            <a:ext cx="8429625" cy="1181100"/>
          </a:xfrm>
          <a:prstGeom prst="rect">
            <a:avLst/>
          </a:prstGeom>
          <a:ln w="9525" cap="flat" cmpd="sng" algn="ctr">
            <a:solidFill>
              <a:schemeClr val="accent5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sz="3600" b="1" i="1" dirty="0">
                <a:latin typeface="Times New Roman" pitchFamily="18" charset="0"/>
                <a:cs typeface="Times New Roman" pitchFamily="18" charset="0"/>
              </a:rPr>
              <a:t>Проблема</a:t>
            </a:r>
            <a:r>
              <a:rPr lang="uk-UA" sz="3600" b="1" i="1" kern="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, над якою працює вчитель:</a:t>
            </a:r>
            <a:endParaRPr lang="ru-RU" sz="3600" i="1" kern="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11" descr="DSC0189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14744" y="5214950"/>
            <a:ext cx="1912938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9" name="Рисунок 45" descr="DSC0119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737750">
            <a:off x="162493" y="1660508"/>
            <a:ext cx="2368550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10" name="Рисунок 83" descr="DSC0139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213958">
            <a:off x="6387393" y="1665767"/>
            <a:ext cx="2286000" cy="170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 descr="DSC019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72132" y="4304091"/>
            <a:ext cx="3405210" cy="255390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5" name="Рисунок 14" descr="DSC0195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85728"/>
            <a:ext cx="4000528" cy="3000397"/>
          </a:xfrm>
          <a:prstGeom prst="rect">
            <a:avLst/>
          </a:prstGeom>
          <a:scene3d>
            <a:camera prst="perspectiveContrastingRightFacing"/>
            <a:lightRig rig="threePt" dir="t"/>
          </a:scene3d>
        </p:spPr>
      </p:pic>
      <p:pic>
        <p:nvPicPr>
          <p:cNvPr id="34820" name="Рисунок 11" descr="DSC01948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865051">
            <a:off x="6597650" y="528638"/>
            <a:ext cx="2159000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Rectangle 4"/>
          <p:cNvSpPr>
            <a:spLocks noGrp="1" noChangeArrowheads="1"/>
          </p:cNvSpPr>
          <p:nvPr>
            <p:ph type="ctrTitle" idx="4294967295"/>
          </p:nvPr>
        </p:nvSpPr>
        <p:spPr>
          <a:xfrm>
            <a:off x="857250" y="428625"/>
            <a:ext cx="7772400" cy="1462088"/>
          </a:xfrm>
        </p:spPr>
        <p:txBody>
          <a:bodyPr anchor="b"/>
          <a:lstStyle/>
          <a:p>
            <a:r>
              <a:rPr lang="uk-UA" sz="4800" b="0" i="1">
                <a:latin typeface="Times New Roman" pitchFamily="18" charset="0"/>
              </a:rPr>
              <a:t/>
            </a:r>
            <a:br>
              <a:rPr lang="uk-UA" sz="4800" b="0" i="1">
                <a:latin typeface="Times New Roman" pitchFamily="18" charset="0"/>
              </a:rPr>
            </a:br>
            <a:r>
              <a:rPr lang="uk-UA" sz="4800" b="0" i="1">
                <a:latin typeface="Times New Roman" pitchFamily="18" charset="0"/>
              </a:rPr>
              <a:t/>
            </a:r>
            <a:br>
              <a:rPr lang="uk-UA" sz="4800" b="0" i="1">
                <a:latin typeface="Times New Roman" pitchFamily="18" charset="0"/>
              </a:rPr>
            </a:br>
            <a:endParaRPr lang="ru-RU" sz="5400" b="0" i="1">
              <a:latin typeface="Times New Roman" pitchFamily="18" charset="0"/>
            </a:endParaRPr>
          </a:p>
        </p:txBody>
      </p:sp>
      <p:sp>
        <p:nvSpPr>
          <p:cNvPr id="34822" name="Содержимое 9"/>
          <p:cNvSpPr>
            <a:spLocks noGrp="1"/>
          </p:cNvSpPr>
          <p:nvPr>
            <p:ph type="subTitle" idx="4294967295"/>
          </p:nvPr>
        </p:nvSpPr>
        <p:spPr>
          <a:xfrm>
            <a:off x="1785938" y="1714500"/>
            <a:ext cx="6400800" cy="1752600"/>
          </a:xfrm>
        </p:spPr>
        <p:txBody>
          <a:bodyPr/>
          <a:lstStyle/>
          <a:p>
            <a:pPr marL="0" indent="0">
              <a:buFont typeface="Wingdings" pitchFamily="2" charset="2"/>
              <a:buNone/>
            </a:pPr>
            <a:r>
              <a:rPr lang="ru-RU" sz="2800">
                <a:solidFill>
                  <a:srgbClr val="00FF00"/>
                </a:solidFill>
              </a:rPr>
              <a:t> </a:t>
            </a:r>
            <a:endParaRPr lang="ru-RU" sz="2400"/>
          </a:p>
        </p:txBody>
      </p:sp>
      <p:sp>
        <p:nvSpPr>
          <p:cNvPr id="8" name="Прямоугольник 7"/>
          <p:cNvSpPr/>
          <p:nvPr/>
        </p:nvSpPr>
        <p:spPr>
          <a:xfrm>
            <a:off x="2000250" y="1571625"/>
            <a:ext cx="5929313" cy="36909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4800" b="1" i="1">
                <a:solidFill>
                  <a:srgbClr val="FF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Мисочка  Валентина  </a:t>
            </a:r>
          </a:p>
          <a:p>
            <a:pPr algn="ctr"/>
            <a:r>
              <a:rPr lang="uk-UA" sz="4800" b="1" i="1">
                <a:solidFill>
                  <a:srgbClr val="FF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        Миколаївна</a:t>
            </a:r>
          </a:p>
          <a:p>
            <a:pPr algn="ctr"/>
            <a:r>
              <a:rPr lang="uk-UA" sz="2800" b="1" i="1">
                <a:latin typeface="Times New Roman" pitchFamily="18" charset="0"/>
              </a:rPr>
              <a:t>Спеціаліст  І категорії</a:t>
            </a:r>
            <a:br>
              <a:rPr lang="uk-UA" sz="2800" b="1" i="1">
                <a:latin typeface="Times New Roman" pitchFamily="18" charset="0"/>
              </a:rPr>
            </a:br>
            <a:r>
              <a:rPr lang="uk-UA" sz="2800" b="1" i="1">
                <a:latin typeface="Times New Roman" pitchFamily="18" charset="0"/>
              </a:rPr>
              <a:t>старший учитель</a:t>
            </a:r>
          </a:p>
          <a:p>
            <a:pPr algn="ctr"/>
            <a:r>
              <a:rPr lang="uk-UA" sz="2800" b="1" i="1">
                <a:latin typeface="Times New Roman" pitchFamily="18" charset="0"/>
              </a:rPr>
              <a:t>Стаж безпосередньої педагогічної роботи – 21 рік, з них у розвивальному навчанні – 9 років</a:t>
            </a:r>
            <a:endParaRPr lang="ru-RU" sz="2800" b="1" i="1">
              <a:latin typeface="Times New Roman" pitchFamily="18" charset="0"/>
            </a:endParaRPr>
          </a:p>
        </p:txBody>
      </p:sp>
      <p:pic>
        <p:nvPicPr>
          <p:cNvPr id="34824" name="Рисунок 18" descr="DSC01969.JPG"/>
          <p:cNvPicPr>
            <a:picLocks noChangeAspect="1"/>
          </p:cNvPicPr>
          <p:nvPr/>
        </p:nvPicPr>
        <p:blipFill>
          <a:blip r:embed="rId6" cstate="print"/>
          <a:srcRect l="13438" t="14793" r="3748" b="6039"/>
          <a:stretch>
            <a:fillRect/>
          </a:stretch>
        </p:blipFill>
        <p:spPr bwMode="auto">
          <a:xfrm rot="7567904">
            <a:off x="1066800" y="5265738"/>
            <a:ext cx="163512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5" name="Рисунок 19" descr="DSC01970.JPG"/>
          <p:cNvPicPr>
            <a:picLocks noChangeAspect="1"/>
          </p:cNvPicPr>
          <p:nvPr/>
        </p:nvPicPr>
        <p:blipFill>
          <a:blip r:embed="rId7" cstate="print"/>
          <a:srcRect l="17267" t="16772" r="6950" b="11351"/>
          <a:stretch>
            <a:fillRect/>
          </a:stretch>
        </p:blipFill>
        <p:spPr bwMode="auto">
          <a:xfrm rot="3612333">
            <a:off x="89695" y="5326856"/>
            <a:ext cx="1585912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24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358188" y="4286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50" showWhenStopped="0">
                <p:cTn id="1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DSC01951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rcRect l="13685" t="18663" b="11351"/>
          <a:stretch>
            <a:fillRect/>
          </a:stretch>
        </p:blipFill>
        <p:spPr>
          <a:xfrm rot="20041561">
            <a:off x="233056" y="1602354"/>
            <a:ext cx="2819403" cy="1714512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3071813" y="1214438"/>
            <a:ext cx="3786187" cy="41148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uk-UA" sz="2800" b="1" i="1">
                <a:latin typeface="Times New Roman" pitchFamily="18" charset="0"/>
                <a:cs typeface="Times New Roman" pitchFamily="18" charset="0"/>
              </a:rPr>
              <a:t>Компетентнісний підхід</a:t>
            </a:r>
          </a:p>
          <a:p>
            <a:pPr algn="ctr">
              <a:buFont typeface="Wingdings" pitchFamily="2" charset="2"/>
              <a:buNone/>
            </a:pPr>
            <a:r>
              <a:rPr lang="uk-UA" sz="2800" b="1" i="1">
                <a:latin typeface="Times New Roman" pitchFamily="18" charset="0"/>
                <a:cs typeface="Times New Roman" pitchFamily="18" charset="0"/>
              </a:rPr>
              <a:t> до навчання мови у системі </a:t>
            </a:r>
            <a:r>
              <a:rPr lang="uk-UA" sz="2800" b="1" i="1">
                <a:latin typeface="Times New Roman" pitchFamily="18" charset="0"/>
              </a:rPr>
              <a:t>розвивального навчання </a:t>
            </a:r>
            <a:endParaRPr lang="ru-RU" sz="2800" b="1" i="1">
              <a:latin typeface="Times New Roman" pitchFamily="18" charset="0"/>
              <a:cs typeface="Times New Roman" pitchFamily="18" charset="0"/>
            </a:endParaRPr>
          </a:p>
          <a:p>
            <a:endParaRPr lang="ru-RU"/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357188" y="357188"/>
            <a:ext cx="8429625" cy="681037"/>
          </a:xfrm>
          <a:prstGeom prst="rect">
            <a:avLst/>
          </a:prstGeom>
          <a:ln w="9525" cap="flat" cmpd="sng" algn="ctr">
            <a:solidFill>
              <a:schemeClr val="accent5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b"/>
          <a:lstStyle/>
          <a:p>
            <a:pPr algn="ctr">
              <a:defRPr/>
            </a:pPr>
            <a:r>
              <a:rPr lang="uk-UA" sz="3600" b="1" i="1" dirty="0">
                <a:latin typeface="Times New Roman" pitchFamily="18" charset="0"/>
                <a:cs typeface="Times New Roman" pitchFamily="18" charset="0"/>
              </a:rPr>
              <a:t>Проблема</a:t>
            </a:r>
            <a:r>
              <a:rPr lang="uk-UA" sz="3600" b="1" i="1" kern="0" dirty="0">
                <a:latin typeface="Times New Roman" pitchFamily="18" charset="0"/>
                <a:cs typeface="Times New Roman" pitchFamily="18" charset="0"/>
              </a:rPr>
              <a:t>, над якою працює вчитель:</a:t>
            </a:r>
            <a:endParaRPr lang="ru-RU" sz="3600" i="1" kern="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DSC0196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3786190"/>
            <a:ext cx="3571868" cy="2678901"/>
          </a:xfrm>
          <a:prstGeom prst="cloudCallou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6" name="Рисунок 5" descr="DSC0196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14942" y="4143380"/>
            <a:ext cx="3286148" cy="246461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5847" name="Рисунок 8" descr="DSC01947.JPG"/>
          <p:cNvPicPr>
            <a:picLocks noChangeAspect="1"/>
          </p:cNvPicPr>
          <p:nvPr/>
        </p:nvPicPr>
        <p:blipFill>
          <a:blip r:embed="rId5" cstate="print"/>
          <a:srcRect l="13208" t="10063" r="9435" b="6918"/>
          <a:stretch>
            <a:fillRect/>
          </a:stretch>
        </p:blipFill>
        <p:spPr bwMode="auto">
          <a:xfrm rot="773168">
            <a:off x="6837363" y="2374900"/>
            <a:ext cx="1582737" cy="127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80"/>
                            </p:stCondLst>
                            <p:childTnLst>
                              <p:par>
                                <p:cTn id="1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DSC0196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57356" y="2946793"/>
            <a:ext cx="5214942" cy="3911207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357188" y="500063"/>
            <a:ext cx="8358187" cy="618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3600" b="1" i="1">
                <a:latin typeface="Times New Roman" pitchFamily="18" charset="0"/>
              </a:rPr>
              <a:t>Завдання вчителя – постійно розвивати в дітей позитивне почуття задоволення учінням, щоб з того почуття виник і утвердився емоційний стан, пристрасне бажання вчитися”        </a:t>
            </a:r>
          </a:p>
          <a:p>
            <a:pPr algn="ctr"/>
            <a:r>
              <a:rPr lang="uk-UA" sz="3600" b="1" i="1">
                <a:latin typeface="Times New Roman" pitchFamily="18" charset="0"/>
              </a:rPr>
              <a:t>                                                  </a:t>
            </a:r>
          </a:p>
          <a:p>
            <a:pPr algn="ctr"/>
            <a:r>
              <a:rPr lang="uk-UA" sz="3600" b="1" i="1">
                <a:latin typeface="Times New Roman" pitchFamily="18" charset="0"/>
              </a:rPr>
              <a:t>                                   </a:t>
            </a:r>
          </a:p>
          <a:p>
            <a:pPr algn="ctr"/>
            <a:endParaRPr lang="uk-UA" sz="3600" b="1" i="1">
              <a:latin typeface="Times New Roman" pitchFamily="18" charset="0"/>
            </a:endParaRPr>
          </a:p>
          <a:p>
            <a:pPr algn="ctr"/>
            <a:endParaRPr lang="uk-UA" sz="3600" b="1" i="1">
              <a:latin typeface="Times New Roman" pitchFamily="18" charset="0"/>
            </a:endParaRPr>
          </a:p>
          <a:p>
            <a:pPr algn="ctr"/>
            <a:endParaRPr lang="uk-UA" sz="3600" b="1" i="1">
              <a:latin typeface="Times New Roman" pitchFamily="18" charset="0"/>
            </a:endParaRPr>
          </a:p>
          <a:p>
            <a:pPr algn="ctr"/>
            <a:r>
              <a:rPr lang="uk-UA" sz="3600" b="1" i="1">
                <a:latin typeface="Times New Roman" pitchFamily="18" charset="0"/>
              </a:rPr>
              <a:t>                                            </a:t>
            </a:r>
            <a:r>
              <a:rPr lang="uk-UA" sz="2800" b="1" i="1">
                <a:latin typeface="Times New Roman" pitchFamily="18" charset="0"/>
              </a:rPr>
              <a:t>В.О.Сухомлинський </a:t>
            </a:r>
            <a:endParaRPr lang="ru-RU" sz="2800" b="1" i="1"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Рисунок 34" descr="DSC02245.JPG"/>
          <p:cNvPicPr>
            <a:picLocks noChangeAspect="1"/>
          </p:cNvPicPr>
          <p:nvPr/>
        </p:nvPicPr>
        <p:blipFill>
          <a:blip r:embed="rId3" cstate="print"/>
          <a:srcRect r="14668"/>
          <a:stretch>
            <a:fillRect/>
          </a:stretch>
        </p:blipFill>
        <p:spPr>
          <a:xfrm>
            <a:off x="3786182" y="4179099"/>
            <a:ext cx="1714480" cy="267890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7" name="Рисунок 36" descr="DSC0218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3143272" cy="235745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5" name="Рисунок 24" descr="DSC0223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72132" y="0"/>
            <a:ext cx="3571868" cy="2678901"/>
          </a:xfrm>
          <a:prstGeom prst="cloudCallout">
            <a:avLst/>
          </a:prstGeom>
        </p:spPr>
      </p:pic>
      <p:pic>
        <p:nvPicPr>
          <p:cNvPr id="36" name="Рисунок 35" descr="DSC0219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239019" y="2643182"/>
            <a:ext cx="1904981" cy="1428736"/>
          </a:xfrm>
          <a:prstGeom prst="flowChartAlternateProcess">
            <a:avLst/>
          </a:prstGeom>
        </p:spPr>
      </p:pic>
      <p:sp>
        <p:nvSpPr>
          <p:cNvPr id="6" name="Содержимое 5"/>
          <p:cNvSpPr>
            <a:spLocks noGrp="1"/>
          </p:cNvSpPr>
          <p:nvPr>
            <p:ph idx="4294967295"/>
          </p:nvPr>
        </p:nvSpPr>
        <p:spPr>
          <a:xfrm>
            <a:off x="1143000" y="2000250"/>
            <a:ext cx="7772400" cy="4114800"/>
          </a:xfrm>
        </p:spPr>
        <p:txBody>
          <a:bodyPr lIns="182562" tIns="46038" rIns="182562" bIns="46038"/>
          <a:lstStyle/>
          <a:p>
            <a:pPr>
              <a:buFont typeface="Wingdings" pitchFamily="2" charset="2"/>
              <a:buNone/>
            </a:pPr>
            <a:r>
              <a:rPr lang="uk-UA" sz="4800" b="1" i="1">
                <a:solidFill>
                  <a:srgbClr val="FF0000"/>
                </a:solidFill>
                <a:latin typeface="Monotype Corsiva" pitchFamily="66" charset="0"/>
              </a:rPr>
              <a:t>Прилуцька Лариса Миколаївна</a:t>
            </a:r>
          </a:p>
          <a:p>
            <a:pPr algn="ctr">
              <a:buFont typeface="Wingdings" pitchFamily="2" charset="2"/>
              <a:buNone/>
            </a:pPr>
            <a:r>
              <a:rPr lang="uk-UA" sz="2800" b="1" i="1"/>
              <a:t>Спеціаліст </a:t>
            </a:r>
            <a:br>
              <a:rPr lang="uk-UA" sz="2800" b="1" i="1"/>
            </a:br>
            <a:r>
              <a:rPr lang="uk-UA" sz="2800" b="1" i="1"/>
              <a:t>Стаж безпосередньої </a:t>
            </a:r>
          </a:p>
          <a:p>
            <a:pPr algn="ctr">
              <a:buFont typeface="Wingdings" pitchFamily="2" charset="2"/>
              <a:buNone/>
            </a:pPr>
            <a:r>
              <a:rPr lang="uk-UA" sz="2800" b="1" i="1"/>
              <a:t>педагогічної роботи – 14 років, з них у розвивальному навчанні – 7 років</a:t>
            </a:r>
            <a:endParaRPr lang="ru-RU" sz="2800" b="1" i="1"/>
          </a:p>
        </p:txBody>
      </p:sp>
      <p:pic>
        <p:nvPicPr>
          <p:cNvPr id="5" name="Рисунок 4" descr="DSC0216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5400000">
            <a:off x="-47658" y="2547931"/>
            <a:ext cx="2095515" cy="1571636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2" name="Рисунок 11" descr="DSC02176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500430" y="-285776"/>
            <a:ext cx="2009176" cy="2678901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7" name="Рисунок 26" descr="DSC02238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4179099"/>
            <a:ext cx="3571868" cy="2678901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9" name="Рисунок 28" descr="DSC02242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572132" y="4179099"/>
            <a:ext cx="3571868" cy="2678901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33131" name="24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31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45" showWhenStopped="0">
                <p:cTn id="1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131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DSC022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42984"/>
            <a:ext cx="3571868" cy="2678901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" name="Рисунок 9" descr="DSC0218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26598">
            <a:off x="4668548" y="1211506"/>
            <a:ext cx="2714612" cy="2035959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2" name="Рисунок 11" descr="DSC0225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71802" y="2786058"/>
            <a:ext cx="2905113" cy="217883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1" name="Рисунок 10" descr="DSC02179.JPG"/>
          <p:cNvPicPr>
            <a:picLocks noChangeAspect="1"/>
          </p:cNvPicPr>
          <p:nvPr/>
        </p:nvPicPr>
        <p:blipFill>
          <a:blip r:embed="rId5" cstate="print"/>
          <a:srcRect t="10680"/>
          <a:stretch>
            <a:fillRect/>
          </a:stretch>
        </p:blipFill>
        <p:spPr>
          <a:xfrm rot="4516747">
            <a:off x="6811446" y="1716308"/>
            <a:ext cx="2452709" cy="164307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marL="547688" indent="-411163" algn="ctr">
              <a:buFont typeface="Wingdings" pitchFamily="2" charset="2"/>
              <a:buNone/>
            </a:pPr>
            <a:r>
              <a:rPr lang="uk-UA" b="1" i="1"/>
              <a:t>            Інтерактивні методи </a:t>
            </a:r>
          </a:p>
          <a:p>
            <a:pPr marL="547688" indent="-411163" algn="ctr">
              <a:buFont typeface="Wingdings" pitchFamily="2" charset="2"/>
              <a:buNone/>
            </a:pPr>
            <a:r>
              <a:rPr lang="uk-UA" b="1" i="1"/>
              <a:t>навчання предметів</a:t>
            </a:r>
            <a:br>
              <a:rPr lang="uk-UA" b="1" i="1"/>
            </a:br>
            <a:r>
              <a:rPr lang="uk-UA" b="1" i="1"/>
              <a:t>природничого циклу </a:t>
            </a:r>
          </a:p>
          <a:p>
            <a:pPr marL="547688" indent="-411163" algn="ctr">
              <a:buFont typeface="Wingdings" pitchFamily="2" charset="2"/>
              <a:buNone/>
            </a:pPr>
            <a:r>
              <a:rPr lang="uk-UA" b="1" i="1"/>
              <a:t>у системі розвивального навчання </a:t>
            </a:r>
            <a:endParaRPr lang="ru-RU" b="1" i="1"/>
          </a:p>
          <a:p>
            <a:pPr marL="547688" indent="-411163"/>
            <a:endParaRPr lang="ru-RU"/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357158" y="142852"/>
            <a:ext cx="8429684" cy="1181120"/>
          </a:xfrm>
          <a:prstGeom prst="rect">
            <a:avLst/>
          </a:prstGeom>
          <a:ln w="9525" cap="flat" cmpd="sng" algn="ctr">
            <a:solidFill>
              <a:schemeClr val="accent5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2075" tIns="46038" rIns="92075" bIns="46038" anchor="ctr"/>
          <a:lstStyle/>
          <a:p>
            <a:pPr algn="ctr">
              <a:defRPr/>
            </a:pPr>
            <a:r>
              <a:rPr lang="uk-UA" sz="3600" b="1" i="1" dirty="0">
                <a:cs typeface="Times New Roman" pitchFamily="18" charset="0"/>
              </a:rPr>
              <a:t>Проблема</a:t>
            </a:r>
            <a:r>
              <a:rPr lang="uk-UA" sz="3600" b="1" i="1" kern="0" dirty="0">
                <a:cs typeface="Times New Roman" pitchFamily="18" charset="0"/>
              </a:rPr>
              <a:t>, над якою працює вчитель:</a:t>
            </a:r>
            <a:endParaRPr lang="ru-RU" sz="3600" i="1" kern="0" dirty="0">
              <a:cs typeface="Times New Roman" pitchFamily="18" charset="0"/>
            </a:endParaRPr>
          </a:p>
        </p:txBody>
      </p:sp>
      <p:pic>
        <p:nvPicPr>
          <p:cNvPr id="5" name="Рисунок 36" descr="DSC0114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86182" y="5105401"/>
            <a:ext cx="2333863" cy="1752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6" name="Рисунок 5" descr="DSC0224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21046544">
            <a:off x="5620874" y="4126591"/>
            <a:ext cx="3571868" cy="2678901"/>
          </a:xfrm>
          <a:prstGeom prst="ribbon">
            <a:avLst/>
          </a:prstGeom>
        </p:spPr>
      </p:pic>
      <p:pic>
        <p:nvPicPr>
          <p:cNvPr id="8" name="Рисунок 7" descr="DSC02208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735142">
            <a:off x="0" y="4179099"/>
            <a:ext cx="3571868" cy="2678901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60"/>
                            </p:stCondLst>
                            <p:childTnLst>
                              <p:par>
                                <p:cTn id="1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60"/>
                            </p:stCondLst>
                            <p:childTnLst>
                              <p:par>
                                <p:cTn id="17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WordArt 42"/>
          <p:cNvSpPr txBox="1">
            <a:spLocks noChangeArrowheads="1" noChangeShapeType="1" noTextEdit="1"/>
          </p:cNvSpPr>
          <p:nvPr/>
        </p:nvSpPr>
        <p:spPr bwMode="auto">
          <a:xfrm>
            <a:off x="428625" y="0"/>
            <a:ext cx="8715375" cy="1905000"/>
          </a:xfrm>
          <a:prstGeom prst="rect">
            <a:avLst/>
          </a:prstGeom>
        </p:spPr>
        <p:txBody>
          <a:bodyPr wrap="none" fromWordArt="1"/>
          <a:lstStyle/>
          <a:p>
            <a:pPr>
              <a:defRPr/>
            </a:pPr>
            <a:r>
              <a:rPr lang="ru-RU" sz="4800" b="1" i="1" kern="10">
                <a:ln w="12700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Все починається з дитинства…</a:t>
            </a:r>
          </a:p>
        </p:txBody>
      </p:sp>
      <p:pic>
        <p:nvPicPr>
          <p:cNvPr id="7" name="Рисунок 6" descr="DSC02182.JPG"/>
          <p:cNvPicPr>
            <a:picLocks noChangeAspect="1"/>
          </p:cNvPicPr>
          <p:nvPr/>
        </p:nvPicPr>
        <p:blipFill>
          <a:blip r:embed="rId2" cstate="print"/>
          <a:srcRect t="13333" r="1999" b="6666"/>
          <a:stretch>
            <a:fillRect/>
          </a:stretch>
        </p:blipFill>
        <p:spPr>
          <a:xfrm rot="5079355">
            <a:off x="2762654" y="1758259"/>
            <a:ext cx="3500463" cy="214314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4" name="Рисунок 13" descr="DSC0216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50" y="841362"/>
            <a:ext cx="3571868" cy="2678901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4340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r>
              <a:rPr lang="uk-UA" sz="4800" b="0" i="1">
                <a:latin typeface="Times New Roman" pitchFamily="18" charset="0"/>
              </a:rPr>
              <a:t/>
            </a:r>
            <a:br>
              <a:rPr lang="uk-UA" sz="4800" b="0" i="1">
                <a:latin typeface="Times New Roman" pitchFamily="18" charset="0"/>
              </a:rPr>
            </a:br>
            <a:endParaRPr lang="ru-RU" sz="4800" b="0" i="1">
              <a:solidFill>
                <a:srgbClr val="FF00FF"/>
              </a:solidFill>
              <a:latin typeface="Times New Roman" pitchFamily="18" charset="0"/>
            </a:endParaRPr>
          </a:p>
        </p:txBody>
      </p:sp>
      <p:sp>
        <p:nvSpPr>
          <p:cNvPr id="10" name="Содержимое 9"/>
          <p:cNvSpPr>
            <a:spLocks noGrp="1"/>
          </p:cNvSpPr>
          <p:nvPr>
            <p:ph sz="quarter" idx="4294967295"/>
          </p:nvPr>
        </p:nvSpPr>
        <p:spPr>
          <a:xfrm>
            <a:off x="0" y="1125538"/>
            <a:ext cx="6896100" cy="2151062"/>
          </a:xfrm>
        </p:spPr>
        <p:txBody>
          <a:bodyPr/>
          <a:lstStyle/>
          <a:p>
            <a:pPr marL="0" indent="0">
              <a:buFont typeface="Wingdings" pitchFamily="2" charset="2"/>
              <a:buNone/>
            </a:pPr>
            <a:r>
              <a:rPr lang="ru-RU" sz="3600"/>
              <a:t> </a:t>
            </a:r>
            <a:endParaRPr lang="ru-RU" sz="2800" b="1">
              <a:solidFill>
                <a:srgbClr val="00FFFF"/>
              </a:solidFill>
            </a:endParaRPr>
          </a:p>
          <a:p>
            <a:pPr marL="0" indent="0">
              <a:buFont typeface="Wingdings" pitchFamily="2" charset="2"/>
              <a:buNone/>
            </a:pPr>
            <a:endParaRPr lang="ru-RU" sz="2400"/>
          </a:p>
        </p:txBody>
      </p:sp>
      <p:pic>
        <p:nvPicPr>
          <p:cNvPr id="5" name="Рисунок 4" descr="DSC02181.JPG"/>
          <p:cNvPicPr>
            <a:picLocks noChangeAspect="1"/>
          </p:cNvPicPr>
          <p:nvPr/>
        </p:nvPicPr>
        <p:blipFill>
          <a:blip r:embed="rId4" cstate="print"/>
          <a:srcRect t="21334" b="22666"/>
          <a:stretch>
            <a:fillRect/>
          </a:stretch>
        </p:blipFill>
        <p:spPr>
          <a:xfrm rot="5400000">
            <a:off x="3856792" y="5106958"/>
            <a:ext cx="2466250" cy="103583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9" name="Рисунок 8" descr="DSC0222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65782" y="4172749"/>
            <a:ext cx="3571868" cy="2678901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1" name="Рисунок 10" descr="DSC0223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50" y="3432974"/>
            <a:ext cx="3571868" cy="2678901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3" name="Рисунок 12" descr="DSC02178.JPG"/>
          <p:cNvPicPr>
            <a:picLocks noChangeAspect="1"/>
          </p:cNvPicPr>
          <p:nvPr/>
        </p:nvPicPr>
        <p:blipFill>
          <a:blip r:embed="rId7" cstate="print"/>
          <a:srcRect t="30121" b="12698"/>
          <a:stretch>
            <a:fillRect/>
          </a:stretch>
        </p:blipFill>
        <p:spPr>
          <a:xfrm rot="5400000">
            <a:off x="2783576" y="4885892"/>
            <a:ext cx="2760400" cy="118381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5" name="Рисунок 14" descr="DSC0219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567351" y="1777987"/>
            <a:ext cx="3571868" cy="2678901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 descr="DSC0197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29256" y="4071942"/>
            <a:ext cx="3714744" cy="278605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1" name="Рисунок 30" descr="DSC02021.JPG"/>
          <p:cNvPicPr>
            <a:picLocks noChangeAspect="1"/>
          </p:cNvPicPr>
          <p:nvPr/>
        </p:nvPicPr>
        <p:blipFill>
          <a:blip r:embed="rId3" cstate="print"/>
          <a:srcRect t="4070" r="13954"/>
          <a:stretch>
            <a:fillRect/>
          </a:stretch>
        </p:blipFill>
        <p:spPr>
          <a:xfrm>
            <a:off x="4071934" y="0"/>
            <a:ext cx="1857356" cy="2760936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22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1700213"/>
            <a:ext cx="8229600" cy="1143000"/>
          </a:xfrm>
        </p:spPr>
        <p:txBody>
          <a:bodyPr/>
          <a:lstStyle/>
          <a:p>
            <a:pPr algn="r">
              <a:spcBef>
                <a:spcPct val="25000"/>
              </a:spcBef>
            </a:pPr>
            <a:r>
              <a:rPr lang="uk-UA" sz="4000" b="0">
                <a:solidFill>
                  <a:schemeClr val="tx1"/>
                </a:solidFill>
                <a:latin typeface="Times New Roman" pitchFamily="18" charset="0"/>
              </a:rPr>
              <a:t>    </a:t>
            </a:r>
            <a:br>
              <a:rPr lang="uk-UA" sz="4000" b="0">
                <a:solidFill>
                  <a:schemeClr val="tx1"/>
                </a:solidFill>
                <a:latin typeface="Times New Roman" pitchFamily="18" charset="0"/>
              </a:rPr>
            </a:br>
            <a:r>
              <a:rPr lang="uk-UA" sz="4000" b="0">
                <a:solidFill>
                  <a:schemeClr val="tx1"/>
                </a:solidFill>
                <a:latin typeface="Times New Roman" pitchFamily="18" charset="0"/>
              </a:rPr>
              <a:t/>
            </a:r>
            <a:br>
              <a:rPr lang="uk-UA" sz="4000" b="0">
                <a:solidFill>
                  <a:schemeClr val="tx1"/>
                </a:solidFill>
                <a:latin typeface="Times New Roman" pitchFamily="18" charset="0"/>
              </a:rPr>
            </a:br>
            <a:r>
              <a:rPr lang="uk-UA" sz="3800" b="0" i="1">
                <a:solidFill>
                  <a:schemeClr val="tx1"/>
                </a:solidFill>
                <a:latin typeface="Times New Roman" pitchFamily="18" charset="0"/>
              </a:rPr>
              <a:t/>
            </a:r>
            <a:br>
              <a:rPr lang="uk-UA" sz="3800" b="0" i="1">
                <a:solidFill>
                  <a:schemeClr val="tx1"/>
                </a:solidFill>
                <a:latin typeface="Times New Roman" pitchFamily="18" charset="0"/>
              </a:rPr>
            </a:br>
            <a:endParaRPr lang="ru-RU" sz="3800" b="0" i="1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250825" y="404813"/>
            <a:ext cx="8569325" cy="7318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uk-UA" sz="4000" b="1" i="1">
                <a:solidFill>
                  <a:schemeClr val="tx2"/>
                </a:solidFill>
                <a:latin typeface="Times New Roman" pitchFamily="18" charset="0"/>
              </a:rPr>
              <a:t>         </a:t>
            </a:r>
            <a:endParaRPr lang="ru-RU" sz="4200" b="1" i="1">
              <a:solidFill>
                <a:schemeClr val="tx2"/>
              </a:solidFill>
              <a:latin typeface="Times New Roman" pitchFamily="18" charset="0"/>
            </a:endParaRPr>
          </a:p>
        </p:txBody>
      </p:sp>
      <p:grpSp>
        <p:nvGrpSpPr>
          <p:cNvPr id="39942" name="Group 7"/>
          <p:cNvGrpSpPr>
            <a:grpSpLocks/>
          </p:cNvGrpSpPr>
          <p:nvPr/>
        </p:nvGrpSpPr>
        <p:grpSpPr bwMode="auto">
          <a:xfrm>
            <a:off x="250825" y="476250"/>
            <a:ext cx="1246188" cy="1371600"/>
            <a:chOff x="144" y="288"/>
            <a:chExt cx="785" cy="864"/>
          </a:xfrm>
        </p:grpSpPr>
        <p:sp>
          <p:nvSpPr>
            <p:cNvPr id="12296" name="Rectangle 8"/>
            <p:cNvSpPr>
              <a:spLocks noChangeArrowheads="1"/>
            </p:cNvSpPr>
            <p:nvPr/>
          </p:nvSpPr>
          <p:spPr bwMode="auto">
            <a:xfrm>
              <a:off x="589" y="288"/>
              <a:ext cx="28" cy="534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12297" name="Rectangle 9"/>
            <p:cNvSpPr>
              <a:spLocks noChangeArrowheads="1"/>
            </p:cNvSpPr>
            <p:nvPr/>
          </p:nvSpPr>
          <p:spPr bwMode="auto">
            <a:xfrm>
              <a:off x="526" y="288"/>
              <a:ext cx="28" cy="470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12298" name="Rectangle 10"/>
            <p:cNvSpPr>
              <a:spLocks noChangeArrowheads="1"/>
            </p:cNvSpPr>
            <p:nvPr/>
          </p:nvSpPr>
          <p:spPr bwMode="auto">
            <a:xfrm>
              <a:off x="462" y="288"/>
              <a:ext cx="28" cy="401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12299" name="Rectangle 11"/>
            <p:cNvSpPr>
              <a:spLocks noChangeArrowheads="1"/>
            </p:cNvSpPr>
            <p:nvPr/>
          </p:nvSpPr>
          <p:spPr bwMode="auto">
            <a:xfrm>
              <a:off x="398" y="288"/>
              <a:ext cx="28" cy="334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12300" name="Rectangle 12"/>
            <p:cNvSpPr>
              <a:spLocks noChangeArrowheads="1"/>
            </p:cNvSpPr>
            <p:nvPr/>
          </p:nvSpPr>
          <p:spPr bwMode="auto">
            <a:xfrm>
              <a:off x="335" y="288"/>
              <a:ext cx="28" cy="269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12301" name="Rectangle 13"/>
            <p:cNvSpPr>
              <a:spLocks noChangeArrowheads="1"/>
            </p:cNvSpPr>
            <p:nvPr/>
          </p:nvSpPr>
          <p:spPr bwMode="auto">
            <a:xfrm>
              <a:off x="271" y="288"/>
              <a:ext cx="28" cy="197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12302" name="Rectangle 14"/>
            <p:cNvSpPr>
              <a:spLocks noChangeArrowheads="1"/>
            </p:cNvSpPr>
            <p:nvPr/>
          </p:nvSpPr>
          <p:spPr bwMode="auto">
            <a:xfrm>
              <a:off x="207" y="288"/>
              <a:ext cx="29" cy="13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12303" name="Rectangle 15"/>
            <p:cNvSpPr>
              <a:spLocks noChangeArrowheads="1"/>
            </p:cNvSpPr>
            <p:nvPr/>
          </p:nvSpPr>
          <p:spPr bwMode="auto">
            <a:xfrm>
              <a:off x="144" y="288"/>
              <a:ext cx="28" cy="68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12304" name="Rectangle 16"/>
            <p:cNvSpPr>
              <a:spLocks noChangeArrowheads="1"/>
            </p:cNvSpPr>
            <p:nvPr/>
          </p:nvSpPr>
          <p:spPr bwMode="auto">
            <a:xfrm>
              <a:off x="653" y="288"/>
              <a:ext cx="26" cy="59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12305" name="Rectangle 17"/>
            <p:cNvSpPr>
              <a:spLocks noChangeArrowheads="1"/>
            </p:cNvSpPr>
            <p:nvPr/>
          </p:nvSpPr>
          <p:spPr bwMode="auto">
            <a:xfrm>
              <a:off x="715" y="288"/>
              <a:ext cx="26" cy="66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12306" name="Rectangle 18"/>
            <p:cNvSpPr>
              <a:spLocks noChangeArrowheads="1"/>
            </p:cNvSpPr>
            <p:nvPr/>
          </p:nvSpPr>
          <p:spPr bwMode="auto">
            <a:xfrm>
              <a:off x="776" y="288"/>
              <a:ext cx="27" cy="731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12307" name="Rectangle 19"/>
            <p:cNvSpPr>
              <a:spLocks noChangeArrowheads="1"/>
            </p:cNvSpPr>
            <p:nvPr/>
          </p:nvSpPr>
          <p:spPr bwMode="auto">
            <a:xfrm>
              <a:off x="839" y="288"/>
              <a:ext cx="28" cy="800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12308" name="Rectangle 20"/>
            <p:cNvSpPr>
              <a:spLocks noChangeArrowheads="1"/>
            </p:cNvSpPr>
            <p:nvPr/>
          </p:nvSpPr>
          <p:spPr bwMode="auto">
            <a:xfrm>
              <a:off x="902" y="288"/>
              <a:ext cx="27" cy="864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</p:grpSp>
      <p:sp>
        <p:nvSpPr>
          <p:cNvPr id="39956" name="Содержимое 20"/>
          <p:cNvSpPr>
            <a:spLocks noGrp="1"/>
          </p:cNvSpPr>
          <p:nvPr>
            <p:ph idx="4294967295"/>
          </p:nvPr>
        </p:nvSpPr>
        <p:spPr>
          <a:xfrm>
            <a:off x="2133600" y="4800600"/>
            <a:ext cx="7010400" cy="4114800"/>
          </a:xfrm>
        </p:spPr>
        <p:txBody>
          <a:bodyPr/>
          <a:lstStyle/>
          <a:p>
            <a:pPr marL="0" indent="0">
              <a:buFont typeface="Wingdings" pitchFamily="2" charset="2"/>
              <a:buNone/>
            </a:pPr>
            <a:endParaRPr lang="uk-UA"/>
          </a:p>
          <a:p>
            <a:pPr marL="0" indent="0">
              <a:buFont typeface="Wingdings" pitchFamily="2" charset="2"/>
              <a:buNone/>
            </a:pPr>
            <a:endParaRPr lang="uk-UA"/>
          </a:p>
        </p:txBody>
      </p:sp>
      <p:sp>
        <p:nvSpPr>
          <p:cNvPr id="24" name="Прямоугольник 23"/>
          <p:cNvSpPr>
            <a:spLocks noChangeArrowheads="1"/>
          </p:cNvSpPr>
          <p:nvPr/>
        </p:nvSpPr>
        <p:spPr bwMode="auto">
          <a:xfrm>
            <a:off x="4357688" y="2286000"/>
            <a:ext cx="45720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4800" b="1" i="1">
                <a:solidFill>
                  <a:srgbClr val="FF0000"/>
                </a:solidFill>
                <a:latin typeface="Monotype Corsiva" pitchFamily="66" charset="0"/>
              </a:rPr>
              <a:t>Васильєва Ганна</a:t>
            </a:r>
            <a:br>
              <a:rPr lang="uk-UA" sz="4800" b="1" i="1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uk-UA" sz="4800" b="1" i="1">
                <a:solidFill>
                  <a:srgbClr val="FF0000"/>
                </a:solidFill>
                <a:latin typeface="Monotype Corsiva" pitchFamily="66" charset="0"/>
              </a:rPr>
              <a:t>Сергіївна</a:t>
            </a:r>
            <a:endParaRPr lang="ru-RU" sz="4800" b="1" i="1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57188" y="3286125"/>
            <a:ext cx="6072187" cy="1800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2800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Спеціаліст  </a:t>
            </a:r>
            <a:br>
              <a:rPr lang="uk-UA" sz="2800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r>
              <a:rPr lang="uk-UA" sz="2800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Стаж безпосередньої педагогічної роботи – 6 років, з них у розвивальному навчанні – 4 роки</a:t>
            </a:r>
            <a:endParaRPr lang="ru-RU" sz="2800" b="1" i="1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27" name="Рисунок 26" descr="DSC02164.JPG"/>
          <p:cNvPicPr>
            <a:picLocks noChangeAspect="1"/>
          </p:cNvPicPr>
          <p:nvPr/>
        </p:nvPicPr>
        <p:blipFill>
          <a:blip r:embed="rId4" cstate="print"/>
          <a:srcRect l="4000" t="8000" r="10000" b="3999"/>
          <a:stretch>
            <a:fillRect/>
          </a:stretch>
        </p:blipFill>
        <p:spPr>
          <a:xfrm>
            <a:off x="6072198" y="0"/>
            <a:ext cx="3071802" cy="235745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9" name="Рисунок 28" descr="DSC02173.JPG"/>
          <p:cNvPicPr>
            <a:picLocks noChangeAspect="1"/>
          </p:cNvPicPr>
          <p:nvPr/>
        </p:nvPicPr>
        <p:blipFill>
          <a:blip r:embed="rId5" cstate="print"/>
          <a:srcRect t="24000"/>
          <a:stretch>
            <a:fillRect/>
          </a:stretch>
        </p:blipFill>
        <p:spPr>
          <a:xfrm>
            <a:off x="0" y="4822041"/>
            <a:ext cx="3571868" cy="2035959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2" name="Рисунок 31" descr="Копия DSC0199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214290"/>
            <a:ext cx="3357554" cy="2518166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950"/>
                            </p:stCondLst>
                            <p:childTnLst>
                              <p:par>
                                <p:cTn id="12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400"/>
                            </p:stCondLst>
                            <p:childTnLst>
                              <p:par>
                                <p:cTn id="18" presetID="45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/>
      <p:bldP spid="1229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marL="547688" indent="-411163" algn="ctr">
              <a:buFont typeface="Wingdings" pitchFamily="2" charset="2"/>
              <a:buNone/>
            </a:pPr>
            <a:r>
              <a:rPr lang="uk-UA" b="1" i="1">
                <a:cs typeface="Times New Roman" pitchFamily="18" charset="0"/>
              </a:rPr>
              <a:t>Метод проектів </a:t>
            </a:r>
          </a:p>
          <a:p>
            <a:pPr marL="547688" indent="-411163" algn="ctr">
              <a:buFont typeface="Wingdings" pitchFamily="2" charset="2"/>
              <a:buNone/>
            </a:pPr>
            <a:r>
              <a:rPr lang="uk-UA" b="1" i="1">
                <a:cs typeface="Times New Roman" pitchFamily="18" charset="0"/>
              </a:rPr>
              <a:t>у початковій школі </a:t>
            </a:r>
          </a:p>
          <a:p>
            <a:pPr marL="547688" indent="-411163" algn="ctr">
              <a:buFont typeface="Wingdings" pitchFamily="2" charset="2"/>
              <a:buNone/>
            </a:pPr>
            <a:r>
              <a:rPr lang="uk-UA" b="1" i="1">
                <a:cs typeface="Times New Roman" pitchFamily="18" charset="0"/>
              </a:rPr>
              <a:t>в системі </a:t>
            </a:r>
          </a:p>
          <a:p>
            <a:pPr marL="547688" indent="-411163" algn="ctr">
              <a:buFont typeface="Wingdings" pitchFamily="2" charset="2"/>
              <a:buNone/>
            </a:pPr>
            <a:r>
              <a:rPr lang="uk-UA" b="1" i="1"/>
              <a:t>розвивального навчання </a:t>
            </a:r>
            <a:endParaRPr lang="ru-RU" b="1" i="1">
              <a:cs typeface="Times New Roman" pitchFamily="18" charset="0"/>
            </a:endParaRPr>
          </a:p>
          <a:p>
            <a:pPr marL="547688" indent="-411163"/>
            <a:endParaRPr lang="ru-RU"/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285750" y="428625"/>
            <a:ext cx="8429625" cy="11811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3600" b="1" i="1" dirty="0">
                <a:solidFill>
                  <a:schemeClr val="bg1"/>
                </a:solidFill>
                <a:cs typeface="Times New Roman" pitchFamily="18" charset="0"/>
              </a:rPr>
              <a:t>Проблема</a:t>
            </a:r>
            <a:r>
              <a:rPr lang="uk-UA" sz="3600" b="1" i="1" kern="0" dirty="0">
                <a:solidFill>
                  <a:schemeClr val="bg1"/>
                </a:solidFill>
                <a:cs typeface="Times New Roman" pitchFamily="18" charset="0"/>
              </a:rPr>
              <a:t>,</a:t>
            </a:r>
            <a:r>
              <a:rPr lang="uk-UA" sz="3600" b="1" i="1" kern="0" dirty="0">
                <a:solidFill>
                  <a:schemeClr val="dk1"/>
                </a:solidFill>
                <a:cs typeface="Times New Roman" pitchFamily="18" charset="0"/>
              </a:rPr>
              <a:t> над якою працює вчитель:</a:t>
            </a:r>
            <a:endParaRPr lang="ru-RU" sz="3600" i="1" kern="0" dirty="0">
              <a:solidFill>
                <a:schemeClr val="dk1"/>
              </a:solidFill>
              <a:cs typeface="Times New Roman" pitchFamily="18" charset="0"/>
            </a:endParaRPr>
          </a:p>
        </p:txBody>
      </p:sp>
      <p:pic>
        <p:nvPicPr>
          <p:cNvPr id="40965" name="Рисунок 4" descr="DSC0218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113" y="4179888"/>
            <a:ext cx="3571875" cy="267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60"/>
                            </p:stCondLst>
                            <p:childTnLst>
                              <p:par>
                                <p:cTn id="1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40"/>
                            </p:stCondLst>
                            <p:childTnLst>
                              <p:par>
                                <p:cTn id="17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600"/>
                            </p:stCondLst>
                            <p:childTnLst>
                              <p:par>
                                <p:cTn id="23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дзаголовок 6"/>
          <p:cNvSpPr>
            <a:spLocks noGrp="1"/>
          </p:cNvSpPr>
          <p:nvPr>
            <p:ph type="subTitle" idx="4294967295"/>
          </p:nvPr>
        </p:nvSpPr>
        <p:spPr>
          <a:xfrm>
            <a:off x="533400" y="685800"/>
            <a:ext cx="7924800" cy="2209800"/>
          </a:xfrm>
        </p:spPr>
        <p:txBody>
          <a:bodyPr/>
          <a:lstStyle/>
          <a:p>
            <a:pPr marL="0" indent="0" algn="r">
              <a:buFont typeface="Wingdings" pitchFamily="2" charset="2"/>
              <a:buNone/>
            </a:pPr>
            <a:r>
              <a:rPr lang="ru-RU" sz="3600" b="1" i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«Освоївши навчальну діяльність, дитина стає здатною учити себе там і тоді, де й коли в неї виникає в цьому потреба»</a:t>
            </a:r>
          </a:p>
          <a:p>
            <a:pPr marL="0" indent="0" algn="r">
              <a:buFont typeface="Wingdings" pitchFamily="2" charset="2"/>
              <a:buNone/>
            </a:pPr>
            <a:r>
              <a:rPr lang="ru-RU" sz="3600" b="1" i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В.В.Рєпкін</a:t>
            </a:r>
          </a:p>
          <a:p>
            <a:pPr marL="0" indent="0">
              <a:buFont typeface="Wingdings" pitchFamily="2" charset="2"/>
              <a:buNone/>
            </a:pPr>
            <a:endParaRPr lang="ru-RU" sz="3000" b="1"/>
          </a:p>
        </p:txBody>
      </p:sp>
      <p:pic>
        <p:nvPicPr>
          <p:cNvPr id="41987" name="Рисунок 4" descr="DSC0218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3048000"/>
            <a:ext cx="4330700" cy="325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880"/>
                            </p:stCondLst>
                            <p:childTnLst>
                              <p:par>
                                <p:cTn id="1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 descr="DSC0204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342462">
            <a:off x="5883285" y="2605094"/>
            <a:ext cx="2959863" cy="221989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9459" name="Рисунок 27" descr="DSC02057.JPG"/>
          <p:cNvPicPr>
            <a:picLocks noChangeAspect="1"/>
          </p:cNvPicPr>
          <p:nvPr/>
        </p:nvPicPr>
        <p:blipFill>
          <a:blip r:embed="rId4" cstate="print"/>
          <a:srcRect l="6110" t="8147" r="8350" b="2238"/>
          <a:stretch>
            <a:fillRect/>
          </a:stretch>
        </p:blipFill>
        <p:spPr bwMode="auto">
          <a:xfrm>
            <a:off x="6215063" y="285750"/>
            <a:ext cx="1817687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5643563"/>
            <a:ext cx="8358188" cy="1214437"/>
          </a:xfrm>
        </p:spPr>
        <p:txBody>
          <a:bodyPr anchor="b"/>
          <a:lstStyle/>
          <a:p>
            <a:r>
              <a:rPr lang="uk-UA" sz="4800" b="0" i="1">
                <a:latin typeface="Monotype Corsiva" pitchFamily="66" charset="0"/>
              </a:rPr>
              <a:t>Крамаренко  </a:t>
            </a:r>
            <a:br>
              <a:rPr lang="uk-UA" sz="4800" b="0" i="1">
                <a:latin typeface="Monotype Corsiva" pitchFamily="66" charset="0"/>
              </a:rPr>
            </a:br>
            <a:r>
              <a:rPr lang="uk-UA" sz="4800" b="0" i="1">
                <a:latin typeface="Monotype Corsiva" pitchFamily="66" charset="0"/>
              </a:rPr>
              <a:t>Людмила Гордіївна</a:t>
            </a:r>
            <a:r>
              <a:rPr lang="uk-UA" sz="5400" b="0" i="1">
                <a:latin typeface="Times New Roman" pitchFamily="18" charset="0"/>
              </a:rPr>
              <a:t/>
            </a:r>
            <a:br>
              <a:rPr lang="uk-UA" sz="5400" b="0" i="1">
                <a:latin typeface="Times New Roman" pitchFamily="18" charset="0"/>
              </a:rPr>
            </a:br>
            <a:r>
              <a:rPr lang="uk-UA" sz="2800" b="0" i="1">
                <a:latin typeface="Times New Roman" pitchFamily="18" charset="0"/>
              </a:rPr>
              <a:t>Спеціаліст вищої категорії,</a:t>
            </a:r>
            <a:br>
              <a:rPr lang="uk-UA" sz="2800" b="0" i="1">
                <a:latin typeface="Times New Roman" pitchFamily="18" charset="0"/>
              </a:rPr>
            </a:br>
            <a:r>
              <a:rPr lang="uk-UA" sz="2800" b="0" i="1">
                <a:latin typeface="Times New Roman" pitchFamily="18" charset="0"/>
              </a:rPr>
              <a:t> “Вчитель методист” </a:t>
            </a:r>
            <a:br>
              <a:rPr lang="uk-UA" sz="2800" b="0" i="1">
                <a:latin typeface="Times New Roman" pitchFamily="18" charset="0"/>
              </a:rPr>
            </a:br>
            <a:r>
              <a:rPr lang="uk-UA" sz="2800" b="0" i="1">
                <a:latin typeface="Times New Roman" pitchFamily="18" charset="0"/>
              </a:rPr>
              <a:t>Стаж безпосередньої</a:t>
            </a:r>
            <a:br>
              <a:rPr lang="uk-UA" sz="2800" b="0" i="1">
                <a:latin typeface="Times New Roman" pitchFamily="18" charset="0"/>
              </a:rPr>
            </a:br>
            <a:r>
              <a:rPr lang="uk-UA" sz="2800" b="0" i="1">
                <a:latin typeface="Times New Roman" pitchFamily="18" charset="0"/>
              </a:rPr>
              <a:t> педагогічної роботи – 42 роки, </a:t>
            </a:r>
            <a:br>
              <a:rPr lang="uk-UA" sz="2800" b="0" i="1">
                <a:latin typeface="Times New Roman" pitchFamily="18" charset="0"/>
              </a:rPr>
            </a:br>
            <a:r>
              <a:rPr lang="uk-UA" sz="2800" b="0" i="1">
                <a:latin typeface="Times New Roman" pitchFamily="18" charset="0"/>
              </a:rPr>
              <a:t>з них у розвивальному </a:t>
            </a:r>
            <a:br>
              <a:rPr lang="uk-UA" sz="2800" b="0" i="1">
                <a:latin typeface="Times New Roman" pitchFamily="18" charset="0"/>
              </a:rPr>
            </a:br>
            <a:r>
              <a:rPr lang="uk-UA" sz="2800" b="0" i="1">
                <a:latin typeface="Times New Roman" pitchFamily="18" charset="0"/>
              </a:rPr>
              <a:t>навчанні – 27 років</a:t>
            </a:r>
            <a:r>
              <a:rPr lang="ru-RU"/>
              <a:t/>
            </a:r>
            <a:br>
              <a:rPr lang="ru-RU"/>
            </a:br>
            <a:endParaRPr lang="ru-RU"/>
          </a:p>
        </p:txBody>
      </p:sp>
      <p:pic>
        <p:nvPicPr>
          <p:cNvPr id="21" name="Рисунок 20" descr="DSC02038.JPG"/>
          <p:cNvPicPr>
            <a:picLocks noChangeAspect="1"/>
          </p:cNvPicPr>
          <p:nvPr/>
        </p:nvPicPr>
        <p:blipFill>
          <a:blip r:embed="rId5" cstate="print"/>
          <a:srcRect l="8147" r="202" b="7670"/>
          <a:stretch>
            <a:fillRect/>
          </a:stretch>
        </p:blipFill>
        <p:spPr>
          <a:xfrm>
            <a:off x="3071802" y="214290"/>
            <a:ext cx="2552858" cy="192882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9463" name="Рисунок 23" descr="DSC02050.JPG"/>
          <p:cNvPicPr>
            <a:picLocks noChangeAspect="1"/>
          </p:cNvPicPr>
          <p:nvPr/>
        </p:nvPicPr>
        <p:blipFill>
          <a:blip r:embed="rId6" cstate="print"/>
          <a:srcRect l="10184" t="5431" r="6313" b="10387"/>
          <a:stretch>
            <a:fillRect/>
          </a:stretch>
        </p:blipFill>
        <p:spPr bwMode="auto">
          <a:xfrm>
            <a:off x="357188" y="285750"/>
            <a:ext cx="2078037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0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86750" y="642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000" numSld="50" showWhenStopped="0">
                <p:cTn id="12" fill="remove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DSC02065.JPG"/>
          <p:cNvPicPr>
            <a:picLocks noChangeAspect="1"/>
          </p:cNvPicPr>
          <p:nvPr/>
        </p:nvPicPr>
        <p:blipFill>
          <a:blip r:embed="rId2" cstate="print"/>
          <a:srcRect l="12220" t="2716" r="2239"/>
          <a:stretch>
            <a:fillRect/>
          </a:stretch>
        </p:blipFill>
        <p:spPr>
          <a:xfrm>
            <a:off x="6143604" y="4000504"/>
            <a:ext cx="3000396" cy="2559228"/>
          </a:xfrm>
          <a:prstGeom prst="rect">
            <a:avLst/>
          </a:prstGeom>
          <a:scene3d>
            <a:camera prst="perspectiveContrastingLeftFacing"/>
            <a:lightRig rig="threePt" dir="t"/>
          </a:scene3d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85720" y="428604"/>
            <a:ext cx="8429684" cy="1181120"/>
          </a:xfrm>
          <a:solidFill>
            <a:srgbClr val="FFFF00"/>
          </a:solidFill>
          <a:ln>
            <a:solidFill>
              <a:schemeClr val="accent5"/>
            </a:solidFill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sz="3600" i="1" kern="1200" dirty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Проблема, над якою працює вчитель:</a:t>
            </a:r>
            <a:endParaRPr lang="ru-RU" sz="3600" i="1" kern="1200" dirty="0"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вал 4"/>
          <p:cNvSpPr/>
          <p:nvPr/>
        </p:nvSpPr>
        <p:spPr bwMode="auto">
          <a:xfrm>
            <a:off x="4071938" y="428625"/>
            <a:ext cx="914400" cy="9144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endParaRPr lang="ru-RU" sz="2800" b="1" i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57438" y="2286000"/>
            <a:ext cx="4572000" cy="30464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Розвиток логічного мислення молодших школярів</a:t>
            </a:r>
            <a:br>
              <a:rPr lang="uk-UA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</a:br>
            <a:r>
              <a:rPr lang="uk-UA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на уроках математики у системі розвивального навчання </a:t>
            </a:r>
            <a:endParaRPr lang="ru-RU" sz="32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20486" name="Рисунок 8" descr="DSC02052.JPG"/>
          <p:cNvPicPr>
            <a:picLocks noChangeAspect="1"/>
          </p:cNvPicPr>
          <p:nvPr/>
        </p:nvPicPr>
        <p:blipFill>
          <a:blip r:embed="rId3" cstate="print"/>
          <a:srcRect t="13577" r="10387" b="18532"/>
          <a:stretch>
            <a:fillRect/>
          </a:stretch>
        </p:blipFill>
        <p:spPr bwMode="auto">
          <a:xfrm rot="-1569596">
            <a:off x="6842125" y="1695450"/>
            <a:ext cx="2143125" cy="121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DSC0203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2357430"/>
            <a:ext cx="2143140" cy="2857520"/>
          </a:xfrm>
          <a:prstGeom prst="flowChartAlternateProcess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Рисунок 19" descr="DSC02137.JPG"/>
          <p:cNvPicPr>
            <a:picLocks noChangeAspect="1"/>
          </p:cNvPicPr>
          <p:nvPr/>
        </p:nvPicPr>
        <p:blipFill>
          <a:blip r:embed="rId2" cstate="print"/>
          <a:srcRect l="9302" r="2325"/>
          <a:stretch>
            <a:fillRect/>
          </a:stretch>
        </p:blipFill>
        <p:spPr bwMode="auto">
          <a:xfrm rot="-465397">
            <a:off x="6215063" y="4286250"/>
            <a:ext cx="2714625" cy="230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DSC01931.JPG"/>
          <p:cNvPicPr>
            <a:picLocks noChangeAspect="1"/>
          </p:cNvPicPr>
          <p:nvPr/>
        </p:nvPicPr>
        <p:blipFill>
          <a:blip r:embed="rId3" cstate="print"/>
          <a:srcRect t="15504" r="20929"/>
          <a:stretch>
            <a:fillRect/>
          </a:stretch>
        </p:blipFill>
        <p:spPr>
          <a:xfrm rot="819643">
            <a:off x="357158" y="4500570"/>
            <a:ext cx="2428892" cy="1946662"/>
          </a:xfrm>
          <a:prstGeom prst="verticalScroll">
            <a:avLst/>
          </a:prstGeom>
        </p:spPr>
      </p:pic>
      <p:pic>
        <p:nvPicPr>
          <p:cNvPr id="22" name="Рисунок 21" descr="DSC0215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380182">
            <a:off x="6286482" y="357166"/>
            <a:ext cx="2476516" cy="1857388"/>
          </a:xfrm>
          <a:prstGeom prst="cloudCallout">
            <a:avLst/>
          </a:prstGeom>
        </p:spPr>
      </p:pic>
      <p:pic>
        <p:nvPicPr>
          <p:cNvPr id="372738" name="Рисунок 16" descr="ekologiy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14678" y="0"/>
            <a:ext cx="2143140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500188" y="1643063"/>
            <a:ext cx="6572250" cy="36909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4800" b="1" i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Федоренко  Ганна Михайлівна</a:t>
            </a:r>
          </a:p>
          <a:p>
            <a:pPr algn="ctr"/>
            <a:r>
              <a:rPr lang="uk-UA" sz="2800" b="1" i="1">
                <a:latin typeface="Times New Roman" pitchFamily="18" charset="0"/>
              </a:rPr>
              <a:t>Спеціаліст </a:t>
            </a:r>
            <a:br>
              <a:rPr lang="uk-UA" sz="2800" b="1" i="1">
                <a:latin typeface="Times New Roman" pitchFamily="18" charset="0"/>
              </a:rPr>
            </a:br>
            <a:r>
              <a:rPr lang="uk-UA" sz="2800" b="1" i="1">
                <a:latin typeface="Times New Roman" pitchFamily="18" charset="0"/>
              </a:rPr>
              <a:t>Стаж безпосередньої </a:t>
            </a:r>
          </a:p>
          <a:p>
            <a:r>
              <a:rPr lang="uk-UA" sz="2800" b="1" i="1">
                <a:latin typeface="Times New Roman" pitchFamily="18" charset="0"/>
              </a:rPr>
              <a:t>педагогічної роботи – 27 років,                    </a:t>
            </a:r>
          </a:p>
          <a:p>
            <a:r>
              <a:rPr lang="uk-UA" sz="2800" b="1" i="1">
                <a:latin typeface="Times New Roman" pitchFamily="18" charset="0"/>
              </a:rPr>
              <a:t>              з них у розвивальному         </a:t>
            </a:r>
          </a:p>
          <a:p>
            <a:r>
              <a:rPr lang="uk-UA" sz="2800" b="1" i="1">
                <a:latin typeface="Times New Roman" pitchFamily="18" charset="0"/>
              </a:rPr>
              <a:t>             навчанні – 23 роки</a:t>
            </a:r>
            <a:endParaRPr lang="ru-RU" sz="2800" b="1" i="1">
              <a:latin typeface="Times New Roman" pitchFamily="18" charset="0"/>
            </a:endParaRPr>
          </a:p>
        </p:txBody>
      </p:sp>
      <p:pic>
        <p:nvPicPr>
          <p:cNvPr id="14" name="Рисунок 13" descr="DSC01929.JPG"/>
          <p:cNvPicPr>
            <a:picLocks noChangeAspect="1"/>
          </p:cNvPicPr>
          <p:nvPr/>
        </p:nvPicPr>
        <p:blipFill>
          <a:blip r:embed="rId6" cstate="print"/>
          <a:srcRect l="11628" r="11627" b="10077"/>
          <a:stretch>
            <a:fillRect/>
          </a:stretch>
        </p:blipFill>
        <p:spPr>
          <a:xfrm rot="503044">
            <a:off x="104923" y="193732"/>
            <a:ext cx="2840301" cy="249602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1512" name="Рисунок 17" descr="DSC02117.JPG"/>
          <p:cNvPicPr>
            <a:picLocks noChangeAspect="1"/>
          </p:cNvPicPr>
          <p:nvPr/>
        </p:nvPicPr>
        <p:blipFill>
          <a:blip r:embed="rId7" cstate="print"/>
          <a:srcRect l="7793" r="18179"/>
          <a:stretch>
            <a:fillRect/>
          </a:stretch>
        </p:blipFill>
        <p:spPr bwMode="auto">
          <a:xfrm rot="-335451">
            <a:off x="7286625" y="2571750"/>
            <a:ext cx="1357313" cy="137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70" decel="100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770" decel="100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4" dur="77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" dur="77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70" decel="100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770" decel="100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4" dur="77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6" dur="77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70" decel="100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770" decel="100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4" dur="77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6" dur="77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500"/>
                            </p:stCondLst>
                            <p:childTnLst>
                              <p:par>
                                <p:cTn id="39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70" decel="100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770" decel="100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4" dur="77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6" dur="77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500"/>
                            </p:stCondLst>
                            <p:childTnLst>
                              <p:par>
                                <p:cTn id="49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 tmFilter="0,0; .5, 1; 1, 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DSC01932.JPG"/>
          <p:cNvPicPr>
            <a:picLocks noChangeAspect="1"/>
          </p:cNvPicPr>
          <p:nvPr/>
        </p:nvPicPr>
        <p:blipFill>
          <a:blip r:embed="rId2" cstate="print"/>
          <a:srcRect l="53489" t="18605" r="16278"/>
          <a:stretch>
            <a:fillRect/>
          </a:stretch>
        </p:blipFill>
        <p:spPr>
          <a:xfrm>
            <a:off x="7429520" y="3427628"/>
            <a:ext cx="1500198" cy="302920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 descr="DSC021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374488">
            <a:off x="107496" y="1719856"/>
            <a:ext cx="2843377" cy="2132533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Рисунок 5" descr="DSC0214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86182" y="3809979"/>
            <a:ext cx="2286016" cy="3048021"/>
          </a:xfrm>
          <a:prstGeom prst="cloud">
            <a:avLst/>
          </a:prstGeom>
        </p:spPr>
      </p:pic>
      <p:pic>
        <p:nvPicPr>
          <p:cNvPr id="8" name="Рисунок 7" descr="DSC02111.JPG"/>
          <p:cNvPicPr>
            <a:picLocks noChangeAspect="1"/>
          </p:cNvPicPr>
          <p:nvPr/>
        </p:nvPicPr>
        <p:blipFill>
          <a:blip r:embed="rId5" cstate="print"/>
          <a:srcRect r="13953"/>
          <a:stretch>
            <a:fillRect/>
          </a:stretch>
        </p:blipFill>
        <p:spPr>
          <a:xfrm rot="503499">
            <a:off x="214282" y="4214818"/>
            <a:ext cx="2643206" cy="2303852"/>
          </a:xfrm>
          <a:prstGeom prst="ellipseRibbon">
            <a:avLst/>
          </a:prstGeom>
        </p:spPr>
      </p:pic>
      <p:sp>
        <p:nvSpPr>
          <p:cNvPr id="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71500" y="357188"/>
            <a:ext cx="8215313" cy="1065212"/>
          </a:xfrm>
          <a:solidFill>
            <a:srgbClr val="FFFF66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2075" tIns="46038" rIns="92075" bIns="46038">
            <a:noAutofit/>
          </a:bodyPr>
          <a:lstStyle/>
          <a:p>
            <a:pPr algn="ctr"/>
            <a:r>
              <a:rPr lang="uk-UA" sz="3600" b="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Проблема, над якою працює вчитель:</a:t>
            </a:r>
            <a:endParaRPr lang="ru-RU" sz="36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571625" y="1714500"/>
            <a:ext cx="7143750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uk-UA" sz="2800" b="1" i="1">
                <a:latin typeface="Times New Roman" pitchFamily="18" charset="0"/>
                <a:cs typeface="Times New Roman" pitchFamily="18" charset="0"/>
              </a:rPr>
              <a:t>        Формування освітньої компетенції "уміння</a:t>
            </a:r>
            <a:br>
              <a:rPr lang="uk-UA" sz="2800" b="1" i="1">
                <a:latin typeface="Times New Roman" pitchFamily="18" charset="0"/>
                <a:cs typeface="Times New Roman" pitchFamily="18" charset="0"/>
              </a:rPr>
            </a:br>
            <a:r>
              <a:rPr lang="uk-UA" sz="2800" b="1" i="1">
                <a:latin typeface="Times New Roman" pitchFamily="18" charset="0"/>
                <a:cs typeface="Times New Roman" pitchFamily="18" charset="0"/>
              </a:rPr>
              <a:t>вчитися“</a:t>
            </a:r>
          </a:p>
          <a:p>
            <a:pPr algn="ctr">
              <a:defRPr/>
            </a:pPr>
            <a:r>
              <a:rPr lang="uk-UA" sz="2800" b="1" i="1">
                <a:latin typeface="Times New Roman" pitchFamily="18" charset="0"/>
                <a:cs typeface="Times New Roman" pitchFamily="18" charset="0"/>
              </a:rPr>
              <a:t> шляхом упровадження методики</a:t>
            </a:r>
          </a:p>
          <a:p>
            <a:pPr algn="ctr" eaLnBrk="0" hangingPunct="0">
              <a:defRPr/>
            </a:pPr>
            <a:r>
              <a:rPr lang="uk-UA" sz="2800" b="1" i="1">
                <a:latin typeface="Times New Roman" pitchFamily="18" charset="0"/>
                <a:cs typeface="Times New Roman" pitchFamily="18" charset="0"/>
              </a:rPr>
              <a:t>С.М. Лисенкової  у систему </a:t>
            </a:r>
            <a:r>
              <a:rPr lang="uk-UA" sz="2800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розвивального навчання</a:t>
            </a:r>
            <a:r>
              <a:rPr lang="ru-RU" sz="2800" b="1" i="1">
                <a:latin typeface="Times New Roman" pitchFamily="18" charset="0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840"/>
                            </p:stCondLst>
                            <p:childTnLst>
                              <p:par>
                                <p:cTn id="1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920"/>
                            </p:stCondLst>
                            <p:childTnLst>
                              <p:par>
                                <p:cTn id="17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 descr="DSC02366.JPG"/>
          <p:cNvPicPr>
            <a:picLocks noChangeAspect="1"/>
          </p:cNvPicPr>
          <p:nvPr/>
        </p:nvPicPr>
        <p:blipFill>
          <a:blip r:embed="rId2" cstate="print"/>
          <a:srcRect l="10639" t="11348" r="10637" b="9219"/>
          <a:stretch>
            <a:fillRect/>
          </a:stretch>
        </p:blipFill>
        <p:spPr>
          <a:xfrm rot="557178">
            <a:off x="3745105" y="5303178"/>
            <a:ext cx="1867696" cy="1413392"/>
          </a:xfrm>
          <a:prstGeom prst="rect">
            <a:avLst/>
          </a:prstGeom>
          <a:scene3d>
            <a:camera prst="isometricOffAxis2Right"/>
            <a:lightRig rig="threePt" dir="t"/>
          </a:scene3d>
        </p:spPr>
      </p:pic>
      <p:pic>
        <p:nvPicPr>
          <p:cNvPr id="14" name="Рисунок 13" descr="DSC02346.JPG"/>
          <p:cNvPicPr>
            <a:picLocks noChangeAspect="1"/>
          </p:cNvPicPr>
          <p:nvPr/>
        </p:nvPicPr>
        <p:blipFill>
          <a:blip r:embed="rId3" cstate="print"/>
          <a:srcRect l="8511" r="2127"/>
          <a:stretch>
            <a:fillRect/>
          </a:stretch>
        </p:blipFill>
        <p:spPr>
          <a:xfrm rot="21114073">
            <a:off x="5981186" y="4141043"/>
            <a:ext cx="3000396" cy="2518166"/>
          </a:xfrm>
          <a:prstGeom prst="snipRoundRect">
            <a:avLst/>
          </a:prstGeom>
          <a:effectLst>
            <a:softEdge rad="127000"/>
          </a:effectLst>
        </p:spPr>
      </p:pic>
      <p:pic>
        <p:nvPicPr>
          <p:cNvPr id="15" name="Рисунок 14" descr="DSC0234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14612" y="0"/>
            <a:ext cx="3357554" cy="251816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9" name="Подзаголовок 18"/>
          <p:cNvSpPr>
            <a:spLocks noGrp="1"/>
          </p:cNvSpPr>
          <p:nvPr>
            <p:ph type="subTitle" idx="4294967295"/>
          </p:nvPr>
        </p:nvSpPr>
        <p:spPr>
          <a:xfrm>
            <a:off x="0" y="2428875"/>
            <a:ext cx="8715375" cy="2643188"/>
          </a:xfrm>
        </p:spPr>
        <p:txBody>
          <a:bodyPr/>
          <a:lstStyle/>
          <a:p>
            <a:pPr marL="0" indent="0">
              <a:buFont typeface="Wingdings" pitchFamily="2" charset="2"/>
              <a:buNone/>
            </a:pPr>
            <a:r>
              <a:rPr lang="uk-UA" sz="4800" b="1" i="1">
                <a:solidFill>
                  <a:srgbClr val="FF0000"/>
                </a:solidFill>
                <a:latin typeface="Monotype Corsiva" pitchFamily="66" charset="0"/>
              </a:rPr>
              <a:t>Чуєва Надія Прокопівна</a:t>
            </a:r>
          </a:p>
          <a:p>
            <a:pPr marL="0" indent="0">
              <a:buFont typeface="Wingdings" pitchFamily="2" charset="2"/>
              <a:buNone/>
            </a:pPr>
            <a:r>
              <a:rPr lang="uk-UA" sz="2800" b="1" i="1">
                <a:solidFill>
                  <a:srgbClr val="001D31"/>
                </a:solidFill>
                <a:latin typeface="Times New Roman" pitchFamily="18" charset="0"/>
              </a:rPr>
              <a:t>Спеціаліст вищої категорії,  “Вчитель – методист”</a:t>
            </a:r>
            <a:br>
              <a:rPr lang="uk-UA" sz="2800" b="1" i="1">
                <a:solidFill>
                  <a:srgbClr val="001D31"/>
                </a:solidFill>
                <a:latin typeface="Times New Roman" pitchFamily="18" charset="0"/>
              </a:rPr>
            </a:br>
            <a:r>
              <a:rPr lang="uk-UA" sz="2800" b="1" i="1">
                <a:solidFill>
                  <a:srgbClr val="001D31"/>
                </a:solidFill>
                <a:latin typeface="Times New Roman" pitchFamily="18" charset="0"/>
              </a:rPr>
              <a:t>Стаж безпосередньої </a:t>
            </a:r>
          </a:p>
          <a:p>
            <a:pPr marL="0" indent="0">
              <a:buFont typeface="Wingdings" pitchFamily="2" charset="2"/>
              <a:buNone/>
            </a:pPr>
            <a:r>
              <a:rPr lang="uk-UA" sz="2800" b="1" i="1">
                <a:solidFill>
                  <a:srgbClr val="001D31"/>
                </a:solidFill>
                <a:latin typeface="Times New Roman" pitchFamily="18" charset="0"/>
              </a:rPr>
              <a:t>педагогічної роботи – 35 роки, </a:t>
            </a:r>
          </a:p>
          <a:p>
            <a:pPr marL="0" indent="0">
              <a:buFont typeface="Wingdings" pitchFamily="2" charset="2"/>
              <a:buNone/>
            </a:pPr>
            <a:r>
              <a:rPr lang="uk-UA" sz="2800" b="1" i="1">
                <a:solidFill>
                  <a:srgbClr val="001D31"/>
                </a:solidFill>
                <a:latin typeface="Times New Roman" pitchFamily="18" charset="0"/>
              </a:rPr>
              <a:t> з них у </a:t>
            </a:r>
            <a:r>
              <a:rPr lang="uk-UA" sz="2800" b="1" i="1">
                <a:solidFill>
                  <a:srgbClr val="001D31"/>
                </a:solidFill>
                <a:latin typeface="Times New Roman" pitchFamily="18" charset="0"/>
                <a:cs typeface="Times New Roman" pitchFamily="18" charset="0"/>
              </a:rPr>
              <a:t>розвивальному </a:t>
            </a:r>
          </a:p>
          <a:p>
            <a:pPr marL="0" indent="0">
              <a:buFont typeface="Wingdings" pitchFamily="2" charset="2"/>
              <a:buNone/>
            </a:pPr>
            <a:r>
              <a:rPr lang="uk-UA" sz="2800" b="1" i="1">
                <a:solidFill>
                  <a:srgbClr val="001D31"/>
                </a:solidFill>
                <a:latin typeface="Times New Roman" pitchFamily="18" charset="0"/>
              </a:rPr>
              <a:t>навчанні – 19 років</a:t>
            </a:r>
            <a:endParaRPr lang="ru-RU" sz="2800" b="1">
              <a:solidFill>
                <a:srgbClr val="001D31"/>
              </a:solidFill>
            </a:endParaRPr>
          </a:p>
          <a:p>
            <a:pPr marL="0" indent="0">
              <a:buFont typeface="Wingdings" pitchFamily="2" charset="2"/>
              <a:buNone/>
            </a:pPr>
            <a:endParaRPr lang="ru-RU" b="1"/>
          </a:p>
        </p:txBody>
      </p:sp>
      <p:pic>
        <p:nvPicPr>
          <p:cNvPr id="6" name="Рисунок 5" descr="DSC02066.JPG"/>
          <p:cNvPicPr>
            <a:picLocks noChangeAspect="1"/>
          </p:cNvPicPr>
          <p:nvPr/>
        </p:nvPicPr>
        <p:blipFill>
          <a:blip r:embed="rId5" cstate="print"/>
          <a:srcRect t="2837" r="17020" b="6382"/>
          <a:stretch>
            <a:fillRect/>
          </a:stretch>
        </p:blipFill>
        <p:spPr>
          <a:xfrm rot="680072">
            <a:off x="201208" y="256246"/>
            <a:ext cx="2838756" cy="232923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 descr="DSC02158.JPG"/>
          <p:cNvPicPr>
            <a:picLocks noChangeAspect="1"/>
          </p:cNvPicPr>
          <p:nvPr/>
        </p:nvPicPr>
        <p:blipFill>
          <a:blip r:embed="rId6" cstate="print"/>
          <a:srcRect r="3999"/>
          <a:stretch>
            <a:fillRect/>
          </a:stretch>
        </p:blipFill>
        <p:spPr>
          <a:xfrm rot="20781772">
            <a:off x="6046175" y="307120"/>
            <a:ext cx="2873673" cy="2245029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14282" y="428604"/>
            <a:ext cx="8643997" cy="989034"/>
          </a:xfrm>
          <a:gradFill>
            <a:gsLst>
              <a:gs pos="0">
                <a:schemeClr val="accent2">
                  <a:tint val="15000"/>
                  <a:satMod val="250000"/>
                </a:schemeClr>
              </a:gs>
              <a:gs pos="49000">
                <a:schemeClr val="accent2">
                  <a:tint val="50000"/>
                  <a:satMod val="200000"/>
                </a:schemeClr>
              </a:gs>
              <a:gs pos="49100">
                <a:schemeClr val="accent2">
                  <a:tint val="64000"/>
                  <a:satMod val="160000"/>
                </a:schemeClr>
              </a:gs>
              <a:gs pos="92000">
                <a:schemeClr val="accent2">
                  <a:tint val="50000"/>
                  <a:satMod val="200000"/>
                </a:schemeClr>
              </a:gs>
              <a:gs pos="100000">
                <a:schemeClr val="accent2">
                  <a:tint val="43000"/>
                  <a:satMod val="190000"/>
                </a:schemeClr>
              </a:gs>
            </a:gsLst>
            <a:lin ang="5400000"/>
          </a:gradFill>
          <a:ln w="11430">
            <a:solidFill>
              <a:schemeClr val="accent2"/>
            </a:solidFill>
          </a:ln>
          <a:effectLst>
            <a:outerShdw blurRad="50800" dist="25000" dir="5400000" rotWithShape="0">
              <a:schemeClr val="accent2">
                <a:shade val="30000"/>
                <a:satMod val="150000"/>
                <a:alpha val="38000"/>
              </a:scheme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45720" tIns="0" rIns="45720" bIns="0" anchor="b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sz="3200" i="1" kern="1200" cap="all" dirty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effectLst/>
                <a:latin typeface="Times New Roman" pitchFamily="18" charset="0"/>
                <a:cs typeface="Times New Roman" pitchFamily="18" charset="0"/>
              </a:rPr>
              <a:t>Проблема, над якою працює вчитель:</a:t>
            </a:r>
            <a:endParaRPr lang="ru-RU" sz="3200" i="1" kern="1200" cap="all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428625" y="1643063"/>
            <a:ext cx="6286500" cy="2643187"/>
          </a:xfrm>
        </p:spPr>
        <p:txBody>
          <a:bodyPr>
            <a:normAutofit/>
          </a:bodyPr>
          <a:lstStyle/>
          <a:p>
            <a:pPr marL="273050" indent="-273050" algn="ctr">
              <a:lnSpc>
                <a:spcPct val="80000"/>
              </a:lnSpc>
              <a:buFont typeface="Wingdings" pitchFamily="2" charset="2"/>
              <a:buNone/>
            </a:pPr>
            <a:r>
              <a:rPr lang="uk-UA" b="1" i="1">
                <a:latin typeface="Times New Roman" pitchFamily="18" charset="0"/>
                <a:cs typeface="Times New Roman" pitchFamily="18" charset="0"/>
              </a:rPr>
              <a:t>Формування культури здоров'я молодших</a:t>
            </a:r>
            <a:br>
              <a:rPr lang="uk-UA" b="1" i="1">
                <a:latin typeface="Times New Roman" pitchFamily="18" charset="0"/>
                <a:cs typeface="Times New Roman" pitchFamily="18" charset="0"/>
              </a:rPr>
            </a:br>
            <a:r>
              <a:rPr lang="uk-UA" b="1" i="1">
                <a:latin typeface="Times New Roman" pitchFamily="18" charset="0"/>
                <a:cs typeface="Times New Roman" pitchFamily="18" charset="0"/>
              </a:rPr>
              <a:t>школярів шляхом впровадження</a:t>
            </a:r>
            <a:br>
              <a:rPr lang="uk-UA" b="1" i="1">
                <a:latin typeface="Times New Roman" pitchFamily="18" charset="0"/>
                <a:cs typeface="Times New Roman" pitchFamily="18" charset="0"/>
              </a:rPr>
            </a:br>
            <a:r>
              <a:rPr lang="uk-UA" b="1" i="1">
                <a:latin typeface="Times New Roman" pitchFamily="18" charset="0"/>
                <a:cs typeface="Times New Roman" pitchFamily="18" charset="0"/>
              </a:rPr>
              <a:t>здоров'язберігаючих освітніх технологій у системі </a:t>
            </a:r>
            <a:r>
              <a:rPr lang="uk-UA" b="1" i="1">
                <a:latin typeface="Times New Roman" pitchFamily="18" charset="0"/>
              </a:rPr>
              <a:t>розвивального навчання </a:t>
            </a:r>
            <a:endParaRPr lang="ru-RU" b="1" i="1">
              <a:latin typeface="Times New Roman" pitchFamily="18" charset="0"/>
              <a:cs typeface="Times New Roman" pitchFamily="18" charset="0"/>
            </a:endParaRPr>
          </a:p>
          <a:p>
            <a:pPr marL="273050" indent="-273050">
              <a:lnSpc>
                <a:spcPct val="80000"/>
              </a:lnSpc>
            </a:pPr>
            <a:endParaRPr lang="ru-RU" sz="900"/>
          </a:p>
        </p:txBody>
      </p:sp>
      <p:pic>
        <p:nvPicPr>
          <p:cNvPr id="24580" name="Рисунок 5" descr="DSC0237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596160">
            <a:off x="5508625" y="4292600"/>
            <a:ext cx="3171825" cy="221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Рисунок 6" descr="DSC0237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69186">
            <a:off x="468313" y="4437063"/>
            <a:ext cx="2924175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Рисунок 5" descr="62d3bf601ad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0" y="1214438"/>
            <a:ext cx="2027238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AutoShape 8"/>
          <p:cNvSpPr>
            <a:spLocks noChangeArrowheads="1"/>
          </p:cNvSpPr>
          <p:nvPr/>
        </p:nvSpPr>
        <p:spPr bwMode="auto">
          <a:xfrm>
            <a:off x="179388" y="692150"/>
            <a:ext cx="1079500" cy="1008063"/>
          </a:xfrm>
          <a:prstGeom prst="cloudCallout">
            <a:avLst>
              <a:gd name="adj1" fmla="val -43750"/>
              <a:gd name="adj2" fmla="val 70000"/>
            </a:avLst>
          </a:prstGeom>
          <a:solidFill>
            <a:srgbClr val="0099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algn="ctr"/>
            <a:endParaRPr lang="ru-RU"/>
          </a:p>
        </p:txBody>
      </p:sp>
      <p:sp>
        <p:nvSpPr>
          <p:cNvPr id="11" name="AutoShape 7"/>
          <p:cNvSpPr>
            <a:spLocks noChangeArrowheads="1"/>
          </p:cNvSpPr>
          <p:nvPr/>
        </p:nvSpPr>
        <p:spPr bwMode="auto">
          <a:xfrm>
            <a:off x="4000500" y="5429250"/>
            <a:ext cx="1008063" cy="792163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9525" algn="ctr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ru-RU" sz="2800" b="1" i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92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92" decel="100000"/>
                                        <p:tgtEl>
                                          <p:spTgt spid="1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92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92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0850" y="261938"/>
            <a:ext cx="8229600" cy="1582726"/>
          </a:xfrm>
          <a:solidFill>
            <a:srgbClr val="00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uk-UA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66FF"/>
                </a:solidFill>
                <a:effectLst/>
              </a:rPr>
              <a:t>Дитина розвивається в діяльності</a:t>
            </a:r>
            <a:endParaRPr lang="ru-RU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66FF"/>
              </a:solidFill>
              <a:effectLst/>
            </a:endParaRPr>
          </a:p>
        </p:txBody>
      </p:sp>
      <p:pic>
        <p:nvPicPr>
          <p:cNvPr id="4" name="Рисунок 3" descr="DSC02374.JPG"/>
          <p:cNvPicPr>
            <a:picLocks noChangeAspect="1"/>
          </p:cNvPicPr>
          <p:nvPr/>
        </p:nvPicPr>
        <p:blipFill>
          <a:blip r:embed="rId2" cstate="print"/>
          <a:srcRect l="14628" t="9219" r="2393" b="8511"/>
          <a:stretch>
            <a:fillRect/>
          </a:stretch>
        </p:blipFill>
        <p:spPr>
          <a:xfrm rot="5400000">
            <a:off x="3546223" y="4740505"/>
            <a:ext cx="2428892" cy="1806099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" name="Рисунок 4" descr="DSC02375.JPG"/>
          <p:cNvPicPr>
            <a:picLocks noChangeAspect="1"/>
          </p:cNvPicPr>
          <p:nvPr/>
        </p:nvPicPr>
        <p:blipFill>
          <a:blip r:embed="rId3" cstate="print"/>
          <a:srcRect l="9039" t="29121" r="5853" b="19815"/>
          <a:stretch>
            <a:fillRect/>
          </a:stretch>
        </p:blipFill>
        <p:spPr>
          <a:xfrm rot="4020514">
            <a:off x="4599837" y="4814364"/>
            <a:ext cx="2643207" cy="118944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Содержимое 5" descr="DSC02373.JPG"/>
          <p:cNvPicPr>
            <a:picLocks noGrp="1" noChangeAspect="1"/>
          </p:cNvPicPr>
          <p:nvPr>
            <p:ph idx="4294967295"/>
          </p:nvPr>
        </p:nvPicPr>
        <p:blipFill>
          <a:blip r:embed="rId4" cstate="print"/>
          <a:srcRect l="4276" t="23423" r="4255" b="14180"/>
          <a:stretch>
            <a:fillRect/>
          </a:stretch>
        </p:blipFill>
        <p:spPr>
          <a:xfrm rot="6325251">
            <a:off x="2253383" y="4728009"/>
            <a:ext cx="2643206" cy="1352338"/>
          </a:xfrm>
          <a:effectLst>
            <a:softEdge rad="317500"/>
          </a:effectLst>
        </p:spPr>
      </p:pic>
      <p:pic>
        <p:nvPicPr>
          <p:cNvPr id="7" name="Рисунок 6" descr="DSC02370.JPG"/>
          <p:cNvPicPr>
            <a:picLocks noChangeAspect="1"/>
          </p:cNvPicPr>
          <p:nvPr/>
        </p:nvPicPr>
        <p:blipFill>
          <a:blip r:embed="rId5" cstate="print"/>
          <a:srcRect t="21674" r="7535"/>
          <a:stretch>
            <a:fillRect/>
          </a:stretch>
        </p:blipFill>
        <p:spPr>
          <a:xfrm>
            <a:off x="5786446" y="4143380"/>
            <a:ext cx="3715533" cy="2360531"/>
          </a:xfrm>
          <a:prstGeom prst="roundRect">
            <a:avLst/>
          </a:prstGeom>
          <a:effectLst>
            <a:softEdge rad="127000"/>
          </a:effectLst>
          <a:scene3d>
            <a:camera prst="perspectiveContrastingLeftFacing"/>
            <a:lightRig rig="threePt" dir="t"/>
          </a:scene3d>
        </p:spPr>
      </p:pic>
      <p:pic>
        <p:nvPicPr>
          <p:cNvPr id="9" name="Рисунок 8" descr="DSC02337.JPG"/>
          <p:cNvPicPr>
            <a:picLocks noChangeAspect="1"/>
          </p:cNvPicPr>
          <p:nvPr/>
        </p:nvPicPr>
        <p:blipFill>
          <a:blip r:embed="rId6" cstate="print"/>
          <a:srcRect l="8511" t="12057" r="4254" b="5673"/>
          <a:stretch>
            <a:fillRect/>
          </a:stretch>
        </p:blipFill>
        <p:spPr>
          <a:xfrm>
            <a:off x="0" y="4572008"/>
            <a:ext cx="2928958" cy="2071702"/>
          </a:xfrm>
          <a:prstGeom prst="verticalScroll">
            <a:avLst/>
          </a:prstGeom>
        </p:spPr>
      </p:pic>
      <p:pic>
        <p:nvPicPr>
          <p:cNvPr id="11" name="Рисунок 10" descr="DSC0233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571868" y="2500306"/>
            <a:ext cx="2214546" cy="166091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2" name="Рисунок 11" descr="DSC0216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1044969">
            <a:off x="-118996" y="1962232"/>
            <a:ext cx="3357554" cy="2518166"/>
          </a:xfrm>
          <a:prstGeom prst="teardrop">
            <a:avLst/>
          </a:prstGeom>
          <a:effectLst>
            <a:softEdge rad="127000"/>
          </a:effectLst>
        </p:spPr>
      </p:pic>
      <p:pic>
        <p:nvPicPr>
          <p:cNvPr id="8" name="Рисунок 7" descr="DSC02340.JPG"/>
          <p:cNvPicPr>
            <a:picLocks noChangeAspect="1"/>
          </p:cNvPicPr>
          <p:nvPr/>
        </p:nvPicPr>
        <p:blipFill>
          <a:blip r:embed="rId9" cstate="print"/>
          <a:srcRect l="14894" t="5674"/>
          <a:stretch>
            <a:fillRect/>
          </a:stretch>
        </p:blipFill>
        <p:spPr>
          <a:xfrm rot="20605073">
            <a:off x="6000640" y="1799790"/>
            <a:ext cx="2857488" cy="2375290"/>
          </a:xfrm>
          <a:prstGeom prst="flowChartMagneticTape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рава">
  <a:themeElements>
    <a:clrScheme name="Трава 4">
      <a:dk1>
        <a:srgbClr val="006600"/>
      </a:dk1>
      <a:lt1>
        <a:srgbClr val="FFFFFF"/>
      </a:lt1>
      <a:dk2>
        <a:srgbClr val="008000"/>
      </a:dk2>
      <a:lt2>
        <a:srgbClr val="FFFFB7"/>
      </a:lt2>
      <a:accent1>
        <a:srgbClr val="99CC00"/>
      </a:accent1>
      <a:accent2>
        <a:srgbClr val="00CC00"/>
      </a:accent2>
      <a:accent3>
        <a:srgbClr val="AAC0AA"/>
      </a:accent3>
      <a:accent4>
        <a:srgbClr val="DADADA"/>
      </a:accent4>
      <a:accent5>
        <a:srgbClr val="CAE2AA"/>
      </a:accent5>
      <a:accent6>
        <a:srgbClr val="00B900"/>
      </a:accent6>
      <a:hlink>
        <a:srgbClr val="99FF66"/>
      </a:hlink>
      <a:folHlink>
        <a:srgbClr val="FFFF66"/>
      </a:folHlink>
    </a:clrScheme>
    <a:fontScheme name="Трава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рава 1">
        <a:dk1>
          <a:srgbClr val="FF9900"/>
        </a:dk1>
        <a:lt1>
          <a:srgbClr val="FFFFFF"/>
        </a:lt1>
        <a:dk2>
          <a:srgbClr val="FFCC66"/>
        </a:dk2>
        <a:lt2>
          <a:srgbClr val="CC6600"/>
        </a:lt2>
        <a:accent1>
          <a:srgbClr val="F05000"/>
        </a:accent1>
        <a:accent2>
          <a:srgbClr val="B28300"/>
        </a:accent2>
        <a:accent3>
          <a:srgbClr val="FFE2B8"/>
        </a:accent3>
        <a:accent4>
          <a:srgbClr val="DADADA"/>
        </a:accent4>
        <a:accent5>
          <a:srgbClr val="F6B3AA"/>
        </a:accent5>
        <a:accent6>
          <a:srgbClr val="A17600"/>
        </a:accent6>
        <a:hlink>
          <a:srgbClr val="99CC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2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3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DDFFB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4">
        <a:dk1>
          <a:srgbClr val="006600"/>
        </a:dk1>
        <a:lt1>
          <a:srgbClr val="FFFFFF"/>
        </a:lt1>
        <a:dk2>
          <a:srgbClr val="008000"/>
        </a:dk2>
        <a:lt2>
          <a:srgbClr val="FFFFB7"/>
        </a:lt2>
        <a:accent1>
          <a:srgbClr val="99CC00"/>
        </a:accent1>
        <a:accent2>
          <a:srgbClr val="00CC00"/>
        </a:accent2>
        <a:accent3>
          <a:srgbClr val="AAC0AA"/>
        </a:accent3>
        <a:accent4>
          <a:srgbClr val="DADADA"/>
        </a:accent4>
        <a:accent5>
          <a:srgbClr val="CAE2AA"/>
        </a:accent5>
        <a:accent6>
          <a:srgbClr val="00B900"/>
        </a:accent6>
        <a:hlink>
          <a:srgbClr val="99FF66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5">
        <a:dk1>
          <a:srgbClr val="000000"/>
        </a:dk1>
        <a:lt1>
          <a:srgbClr val="CCECFF"/>
        </a:lt1>
        <a:dk2>
          <a:srgbClr val="000000"/>
        </a:dk2>
        <a:lt2>
          <a:srgbClr val="D6EDEE"/>
        </a:lt2>
        <a:accent1>
          <a:srgbClr val="E8F0F4"/>
        </a:accent1>
        <a:accent2>
          <a:srgbClr val="8EAAFA"/>
        </a:accent2>
        <a:accent3>
          <a:srgbClr val="E2F4FF"/>
        </a:accent3>
        <a:accent4>
          <a:srgbClr val="000000"/>
        </a:accent4>
        <a:accent5>
          <a:srgbClr val="F2F6F8"/>
        </a:accent5>
        <a:accent6>
          <a:srgbClr val="809AE3"/>
        </a:accent6>
        <a:hlink>
          <a:srgbClr val="0066FF"/>
        </a:hlink>
        <a:folHlink>
          <a:srgbClr val="9947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рава 6">
        <a:dk1>
          <a:srgbClr val="48486A"/>
        </a:dk1>
        <a:lt1>
          <a:srgbClr val="FFFFFF"/>
        </a:lt1>
        <a:dk2>
          <a:srgbClr val="000099"/>
        </a:dk2>
        <a:lt2>
          <a:srgbClr val="F8F8F8"/>
        </a:lt2>
        <a:accent1>
          <a:srgbClr val="6699FF"/>
        </a:accent1>
        <a:accent2>
          <a:srgbClr val="0000FF"/>
        </a:accent2>
        <a:accent3>
          <a:srgbClr val="AAAACA"/>
        </a:accent3>
        <a:accent4>
          <a:srgbClr val="DADADA"/>
        </a:accent4>
        <a:accent5>
          <a:srgbClr val="B8CAFF"/>
        </a:accent5>
        <a:accent6>
          <a:srgbClr val="0000E7"/>
        </a:accent6>
        <a:hlink>
          <a:srgbClr val="3D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7">
        <a:dk1>
          <a:srgbClr val="573F8B"/>
        </a:dk1>
        <a:lt1>
          <a:srgbClr val="FFFFFF"/>
        </a:lt1>
        <a:dk2>
          <a:srgbClr val="666699"/>
        </a:dk2>
        <a:lt2>
          <a:srgbClr val="D9D9FF"/>
        </a:lt2>
        <a:accent1>
          <a:srgbClr val="CC99FF"/>
        </a:accent1>
        <a:accent2>
          <a:srgbClr val="9933FF"/>
        </a:accent2>
        <a:accent3>
          <a:srgbClr val="B8B8CA"/>
        </a:accent3>
        <a:accent4>
          <a:srgbClr val="DADADA"/>
        </a:accent4>
        <a:accent5>
          <a:srgbClr val="E2CAFF"/>
        </a:accent5>
        <a:accent6>
          <a:srgbClr val="8A2DE7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8">
        <a:dk1>
          <a:srgbClr val="000000"/>
        </a:dk1>
        <a:lt1>
          <a:srgbClr val="EAEAEA"/>
        </a:lt1>
        <a:dk2>
          <a:srgbClr val="000000"/>
        </a:dk2>
        <a:lt2>
          <a:srgbClr val="C1C2CB"/>
        </a:lt2>
        <a:accent1>
          <a:srgbClr val="F1F1F7"/>
        </a:accent1>
        <a:accent2>
          <a:srgbClr val="8C8CB4"/>
        </a:accent2>
        <a:accent3>
          <a:srgbClr val="F3F3F3"/>
        </a:accent3>
        <a:accent4>
          <a:srgbClr val="000000"/>
        </a:accent4>
        <a:accent5>
          <a:srgbClr val="F7F7FA"/>
        </a:accent5>
        <a:accent6>
          <a:srgbClr val="7E7EA3"/>
        </a:accent6>
        <a:hlink>
          <a:srgbClr val="A3FFFF"/>
        </a:hlink>
        <a:folHlink>
          <a:srgbClr val="9E99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Glass Layers</Template>
  <TotalTime>18</TotalTime>
  <Words>250</Words>
  <Application>Microsoft Office PowerPoint</Application>
  <PresentationFormat>Экран (4:3)</PresentationFormat>
  <Paragraphs>80</Paragraphs>
  <Slides>25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1" baseType="lpstr">
      <vt:lpstr>Arial</vt:lpstr>
      <vt:lpstr>Arial Black</vt:lpstr>
      <vt:lpstr>Times New Roman</vt:lpstr>
      <vt:lpstr>Wingdings</vt:lpstr>
      <vt:lpstr>Monotype Corsiva</vt:lpstr>
      <vt:lpstr>Трава</vt:lpstr>
      <vt:lpstr>Слайд 1</vt:lpstr>
      <vt:lpstr>Слайд 2</vt:lpstr>
      <vt:lpstr>Крамаренко   Людмила Гордіївна Спеціаліст вищої категорії,  “Вчитель методист”  Стаж безпосередньої  педагогічної роботи – 42 роки,  з них у розвивальному  навчанні – 27 років </vt:lpstr>
      <vt:lpstr>Проблема, над якою працює вчитель:</vt:lpstr>
      <vt:lpstr>Слайд 5</vt:lpstr>
      <vt:lpstr>Проблема, над якою працює вчитель:</vt:lpstr>
      <vt:lpstr>Слайд 7</vt:lpstr>
      <vt:lpstr>Проблема, над якою працює вчитель:</vt:lpstr>
      <vt:lpstr>Дитина розвивається в діяльності</vt:lpstr>
      <vt:lpstr>  </vt:lpstr>
      <vt:lpstr>Проблема, над якою працює вчитель:</vt:lpstr>
      <vt:lpstr> Бабіч  Тамара Олександрівна Спеціаліст вищої категорії  учитель-методист Стаж безпосередньої педагогічної роботи – 34 роки, з них у  розвивальному навчанні –  17 років  </vt:lpstr>
      <vt:lpstr>Проблема, над якою працює вчитель:</vt:lpstr>
      <vt:lpstr>  </vt:lpstr>
      <vt:lpstr>Слайд 15</vt:lpstr>
      <vt:lpstr>Пилипенко  Ганна Федорівна Спеціаліст І категорії Стаж безпосередньої  педагогічної роботи – 34 роки,  з них у розвивальному навчанні – 10 років</vt:lpstr>
      <vt:lpstr>Слайд 17</vt:lpstr>
      <vt:lpstr>  </vt:lpstr>
      <vt:lpstr>Слайд 19</vt:lpstr>
      <vt:lpstr>Слайд 20</vt:lpstr>
      <vt:lpstr>Слайд 21</vt:lpstr>
      <vt:lpstr> </vt:lpstr>
      <vt:lpstr>       </vt:lpstr>
      <vt:lpstr>Слайд 24</vt:lpstr>
      <vt:lpstr>Слайд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Пользователь Windows</cp:lastModifiedBy>
  <cp:revision>2</cp:revision>
  <dcterms:created xsi:type="dcterms:W3CDTF">2014-01-16T14:29:04Z</dcterms:created>
  <dcterms:modified xsi:type="dcterms:W3CDTF">2014-01-20T08:52:25Z</dcterms:modified>
</cp:coreProperties>
</file>