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269927-DD1B-4865-A165-DD8A7D3C1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5F418-5528-4056-9349-EF1875599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1A3A8-7F46-4FE5-B66F-1D8AE6509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A2A58-44B6-4BAD-906D-27FDB10992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A8B56-49C9-430F-9B31-806142DF1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2021-E13F-40DD-A5EC-0AACD1A8C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FF0E8-3F6E-42A2-9749-F45CC24E0F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F6FCE-602A-4134-AE7D-4AA419522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F223C-54FD-4346-8A41-A685ABE042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BCFDB-883D-4A06-A377-D11F8003A2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87364-C699-49C5-9EBC-BE5653C7E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D4E3287-BC5C-4057-9A5E-CD6FF449FFF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100;&#1075;&#1072;\Desktop\&#1087;&#1088;&#1077;&#1079;&#1077;&#1085;&#1090;&#1072;&#1094;&#1110;&#1111;2009-2010%20&#1085;.&#1088;\&#1087;&#1088;&#1077;&#1079;&#1077;&#1085;&#1090;&#1072;&#1094;&#1110;&#1103;-&#1088;&#1086;&#1079;&#1074;&#1080;&#1074;&#1072;&#1083;&#1100;&#1085;&#1077;2010\5.avi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100;&#1075;&#1072;\Desktop\&#1087;&#1088;&#1077;&#1079;&#1077;&#1085;&#1090;&#1072;&#1094;&#1110;&#1111;2009-2010%20&#1085;.&#1088;\&#1087;&#1088;&#1077;&#1079;&#1077;&#1085;&#1090;&#1072;&#1094;&#1110;&#1103;-&#1088;&#1086;&#1079;&#1074;&#1080;&#1074;&#1072;&#1083;&#1100;&#1085;&#1077;2010\5.avi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02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34667">
            <a:off x="5905150" y="3999970"/>
            <a:ext cx="3303073" cy="247730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" name="Рисунок 7" descr="DSC02103.JPG"/>
          <p:cNvPicPr>
            <a:picLocks noChangeAspect="1"/>
          </p:cNvPicPr>
          <p:nvPr/>
        </p:nvPicPr>
        <p:blipFill>
          <a:blip r:embed="rId3" cstate="print"/>
          <a:srcRect t="14260"/>
          <a:stretch>
            <a:fillRect/>
          </a:stretch>
        </p:blipFill>
        <p:spPr>
          <a:xfrm rot="20786404">
            <a:off x="14076" y="3753295"/>
            <a:ext cx="3330673" cy="214177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7410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539750" y="1268413"/>
            <a:ext cx="8229600" cy="1143000"/>
          </a:xfrm>
        </p:spPr>
        <p:txBody>
          <a:bodyPr lIns="92075" tIns="46038" rIns="92075" bIns="46038" anchor="b"/>
          <a:lstStyle/>
          <a:p>
            <a:r>
              <a:rPr lang="uk-UA" sz="6000" b="0" i="1"/>
              <a:t/>
            </a:r>
            <a:br>
              <a:rPr lang="uk-UA" sz="6000" b="0" i="1"/>
            </a:br>
            <a:endParaRPr lang="ru-RU" sz="6000" b="0" i="1" u="sng">
              <a:solidFill>
                <a:srgbClr val="33CCFF"/>
              </a:solidFill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7572375" y="928688"/>
            <a:ext cx="1152525" cy="863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FF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7572375" y="285750"/>
            <a:ext cx="1152525" cy="863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57166"/>
            <a:ext cx="6044992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r>
              <a:rPr lang="uk-UA" sz="6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uk-UA" sz="6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>
              <a:defRPr/>
            </a:pPr>
            <a:r>
              <a:rPr lang="uk-UA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розвивальному</a:t>
            </a:r>
            <a:r>
              <a:rPr lang="uk-UA" sz="6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навчанню</a:t>
            </a:r>
            <a:endParaRPr lang="ru-RU" sz="66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DSC02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643314"/>
            <a:ext cx="4007620" cy="300571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0" grpId="0" animBg="1"/>
      <p:bldP spid="174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44675"/>
            <a:ext cx="8229600" cy="1143000"/>
          </a:xfrm>
        </p:spPr>
        <p:txBody>
          <a:bodyPr/>
          <a:lstStyle/>
          <a:p>
            <a:pPr algn="r"/>
            <a:r>
              <a:rPr lang="uk-UA" b="0" i="1">
                <a:solidFill>
                  <a:srgbClr val="FFFF66"/>
                </a:solidFill>
              </a:rPr>
              <a:t>“Педагогіка повинна орієнтуватися не на вчорашній, а на завтрашній день дитячого розвитку”</a:t>
            </a:r>
            <a:br>
              <a:rPr lang="uk-UA" b="0" i="1">
                <a:solidFill>
                  <a:srgbClr val="FFFF66"/>
                </a:solidFill>
              </a:rPr>
            </a:br>
            <a:r>
              <a:rPr lang="uk-UA" sz="4000" b="0" i="1"/>
              <a:t>                                </a:t>
            </a:r>
            <a:br>
              <a:rPr lang="uk-UA" sz="4000" b="0" i="1"/>
            </a:br>
            <a:r>
              <a:rPr lang="uk-UA" sz="4000" b="0" i="1"/>
              <a:t/>
            </a:r>
            <a:br>
              <a:rPr lang="uk-UA" sz="4000" b="0" i="1"/>
            </a:br>
            <a:endParaRPr lang="ru-RU" sz="4000" b="0" i="1"/>
          </a:p>
        </p:txBody>
      </p:sp>
      <p:pic>
        <p:nvPicPr>
          <p:cNvPr id="4100" name="Picture 4" descr="DSC007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429000"/>
            <a:ext cx="4032250" cy="3028950"/>
          </a:xfrm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732588" y="2924175"/>
            <a:ext cx="2125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1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Л.С. Виготський</a:t>
            </a:r>
            <a:endParaRPr lang="ru-RU" b="1" i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103" name="Picture 7" descr="DSC0065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429000"/>
            <a:ext cx="4038600" cy="3028950"/>
          </a:xfrm>
        </p:spPr>
      </p:pic>
      <p:pic>
        <p:nvPicPr>
          <p:cNvPr id="9" name="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>
            <a:lum bright="40000"/>
          </a:blip>
          <a:stretch>
            <a:fillRect/>
          </a:stretch>
        </p:blipFill>
        <p:spPr>
          <a:xfrm flipV="1">
            <a:off x="8286776" y="357166"/>
            <a:ext cx="87314" cy="714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6743700"/>
            <a:ext cx="1397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20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100000" numSld="2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071563"/>
            <a:ext cx="8229600" cy="1143000"/>
          </a:xfrm>
        </p:spPr>
        <p:txBody>
          <a:bodyPr anchor="b"/>
          <a:lstStyle/>
          <a:p>
            <a:pPr algn="just"/>
            <a:r>
              <a:rPr lang="uk-UA" sz="4200" b="0" i="1" u="sng">
                <a:solidFill>
                  <a:srgbClr val="FF3300"/>
                </a:solidFill>
              </a:rPr>
              <a:t>1</a:t>
            </a:r>
            <a:r>
              <a:rPr lang="en-US" sz="4200" b="0" i="1" u="sng">
                <a:solidFill>
                  <a:srgbClr val="FF3300"/>
                </a:solidFill>
              </a:rPr>
              <a:t>988</a:t>
            </a:r>
            <a:r>
              <a:rPr lang="en-US" sz="4200" b="0" i="1"/>
              <a:t> – </a:t>
            </a:r>
            <a:r>
              <a:rPr lang="uk-UA" sz="4200" b="0" i="1"/>
              <a:t>апробація і удосконалення програм і методів розвивального навчання школярів у нашій школі</a:t>
            </a:r>
            <a:endParaRPr lang="ru-RU" sz="4200" b="0" i="1"/>
          </a:p>
        </p:txBody>
      </p:sp>
      <p:pic>
        <p:nvPicPr>
          <p:cNvPr id="5124" name="Picture 4" descr="DSC007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5997"/>
          <a:stretch>
            <a:fillRect/>
          </a:stretch>
        </p:blipFill>
        <p:spPr>
          <a:xfrm>
            <a:off x="2051050" y="2420938"/>
            <a:ext cx="5602288" cy="3994150"/>
          </a:xfrm>
          <a:noFill/>
        </p:spPr>
      </p:pic>
      <p:pic>
        <p:nvPicPr>
          <p:cNvPr id="106500" name="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6858000"/>
            <a:ext cx="123825" cy="10318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6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06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2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0"/>
                </p:tgtEl>
              </p:cMediaNode>
            </p:video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928813"/>
            <a:ext cx="8229600" cy="1143000"/>
          </a:xfrm>
        </p:spPr>
        <p:txBody>
          <a:bodyPr/>
          <a:lstStyle/>
          <a:p>
            <a:r>
              <a:rPr lang="uk-UA" b="0" i="1" u="sng">
                <a:solidFill>
                  <a:srgbClr val="FF0066"/>
                </a:solidFill>
              </a:rPr>
              <a:t>Сьогодні</a:t>
            </a:r>
            <a:r>
              <a:rPr lang="uk-UA" b="0" i="1">
                <a:solidFill>
                  <a:srgbClr val="003399"/>
                </a:solidFill>
              </a:rPr>
              <a:t> </a:t>
            </a:r>
            <a:br>
              <a:rPr lang="uk-UA" b="0" i="1">
                <a:solidFill>
                  <a:srgbClr val="003399"/>
                </a:solidFill>
              </a:rPr>
            </a:br>
            <a:r>
              <a:rPr lang="uk-UA" b="0" i="1">
                <a:solidFill>
                  <a:schemeClr val="tx1"/>
                </a:solidFill>
              </a:rPr>
              <a:t>технологія</a:t>
            </a:r>
            <a:br>
              <a:rPr lang="uk-UA" b="0" i="1">
                <a:solidFill>
                  <a:schemeClr val="tx1"/>
                </a:solidFill>
              </a:rPr>
            </a:br>
            <a:r>
              <a:rPr lang="uk-UA" b="0" i="1">
                <a:solidFill>
                  <a:schemeClr val="tx1"/>
                </a:solidFill>
              </a:rPr>
              <a:t>розвивального навчання широко використовується на уроках математики та української мови в    1 – 6 класах </a:t>
            </a:r>
            <a:br>
              <a:rPr lang="uk-UA" b="0" i="1">
                <a:solidFill>
                  <a:schemeClr val="tx1"/>
                </a:solidFill>
              </a:rPr>
            </a:br>
            <a:endParaRPr lang="ru-RU" b="0" i="1">
              <a:solidFill>
                <a:schemeClr val="tx1"/>
              </a:solidFill>
            </a:endParaRPr>
          </a:p>
        </p:txBody>
      </p:sp>
      <p:pic>
        <p:nvPicPr>
          <p:cNvPr id="3" name="Рисунок 2" descr="DSC02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94" y="4192590"/>
            <a:ext cx="3548056" cy="26610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DSC02295.JPG"/>
          <p:cNvPicPr>
            <a:picLocks noChangeAspect="1"/>
          </p:cNvPicPr>
          <p:nvPr/>
        </p:nvPicPr>
        <p:blipFill>
          <a:blip r:embed="rId3" cstate="print"/>
          <a:srcRect l="12500" t="17708" r="5555" b="3125"/>
          <a:stretch>
            <a:fillRect/>
          </a:stretch>
        </p:blipFill>
        <p:spPr>
          <a:xfrm>
            <a:off x="3500430" y="4065590"/>
            <a:ext cx="2162880" cy="27860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DSC02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2907" y="4066780"/>
            <a:ext cx="3714744" cy="278605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DSC02011.JPG"/>
          <p:cNvPicPr>
            <a:picLocks noChangeAspect="1"/>
          </p:cNvPicPr>
          <p:nvPr/>
        </p:nvPicPr>
        <p:blipFill>
          <a:blip r:embed="rId2" cstate="print"/>
          <a:srcRect l="25715" t="12381" r="5713"/>
          <a:stretch>
            <a:fillRect/>
          </a:stretch>
        </p:blipFill>
        <p:spPr>
          <a:xfrm rot="4116308">
            <a:off x="287690" y="2971376"/>
            <a:ext cx="1428760" cy="12858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Овал 8"/>
          <p:cNvSpPr/>
          <p:nvPr/>
        </p:nvSpPr>
        <p:spPr bwMode="auto">
          <a:xfrm>
            <a:off x="3000375" y="4071938"/>
            <a:ext cx="1643063" cy="73501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2786063" y="2643188"/>
            <a:ext cx="3929062" cy="2214562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bg2"/>
                </a:solidFill>
                <a:latin typeface="Times New Roman" pitchFamily="18" charset="0"/>
              </a:rPr>
              <a:t>Сутність розвивального навчання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00125" y="428625"/>
            <a:ext cx="2857500" cy="1714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становлення учня як </a:t>
            </a:r>
            <a:r>
              <a:rPr lang="uk-UA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суб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’</a:t>
            </a:r>
            <a:r>
              <a:rPr lang="uk-UA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єкта</a:t>
            </a: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навчальної</a:t>
            </a:r>
            <a:r>
              <a:rPr lang="uk-UA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діяльності, здатного до саморозвитку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1563" y="5000625"/>
            <a:ext cx="2571750" cy="1714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uk-UA" sz="2000" b="1" dirty="0">
              <a:solidFill>
                <a:schemeClr val="bg2"/>
              </a:solidFill>
              <a:latin typeface="+mj-lt"/>
            </a:endParaRPr>
          </a:p>
          <a:p>
            <a:pPr algn="ctr">
              <a:spcAft>
                <a:spcPts val="1000"/>
              </a:spcAft>
              <a:defRPr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розкриття творчого потенціалу учня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29313" y="5000625"/>
            <a:ext cx="2571750" cy="1714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становлення вчителя як </a:t>
            </a:r>
            <a:r>
              <a:rPr lang="uk-UA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суб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’</a:t>
            </a:r>
            <a:r>
              <a:rPr lang="uk-UA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єкта</a:t>
            </a: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педагогічної діяльності</a:t>
            </a:r>
            <a:r>
              <a:rPr lang="uk-UA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143625" y="500063"/>
            <a:ext cx="2571750" cy="1714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uk-UA" sz="2000" b="1" dirty="0">
              <a:solidFill>
                <a:schemeClr val="bg2"/>
              </a:solidFill>
              <a:latin typeface="+mj-lt"/>
            </a:endParaRPr>
          </a:p>
          <a:p>
            <a:pPr algn="ctr">
              <a:spcAft>
                <a:spcPts val="1000"/>
              </a:spcAft>
              <a:defRPr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особисте зростання дитини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3500000">
            <a:off x="2997994" y="2391569"/>
            <a:ext cx="990600" cy="201612"/>
          </a:xfrm>
          <a:prstGeom prst="notchedRightArrow">
            <a:avLst>
              <a:gd name="adj1" fmla="val 50000"/>
              <a:gd name="adj2" fmla="val 502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 rot="18900000">
            <a:off x="5192713" y="2287588"/>
            <a:ext cx="1101725" cy="211137"/>
          </a:xfrm>
          <a:prstGeom prst="notchedRightArrow">
            <a:avLst>
              <a:gd name="adj1" fmla="val 50000"/>
              <a:gd name="adj2" fmla="val 502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 rot="2700000">
            <a:off x="5141119" y="4949032"/>
            <a:ext cx="990600" cy="201612"/>
          </a:xfrm>
          <a:prstGeom prst="notchedRightArrow">
            <a:avLst>
              <a:gd name="adj1" fmla="val 50000"/>
              <a:gd name="adj2" fmla="val 502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 rot="7200000">
            <a:off x="3426619" y="5034757"/>
            <a:ext cx="990600" cy="201612"/>
          </a:xfrm>
          <a:prstGeom prst="notchedRightArrow">
            <a:avLst>
              <a:gd name="adj1" fmla="val 50000"/>
              <a:gd name="adj2" fmla="val 5021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Рисунок 42" descr="DSC02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2428892" cy="1821670"/>
          </a:xfrm>
          <a:prstGeom prst="flowChartAlternateProcess">
            <a:avLst/>
          </a:prstGeom>
          <a:effectLst>
            <a:softEdge rad="12700"/>
          </a:effectLst>
        </p:spPr>
      </p:pic>
      <p:pic>
        <p:nvPicPr>
          <p:cNvPr id="44" name="Рисунок 43" descr="DSC02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2428892" cy="1821670"/>
          </a:xfrm>
          <a:prstGeom prst="flowChartAlternateProcess">
            <a:avLst/>
          </a:prstGeom>
          <a:effectLst>
            <a:softEdge rad="12700"/>
          </a:effectLst>
        </p:spPr>
      </p:pic>
      <p:pic>
        <p:nvPicPr>
          <p:cNvPr id="46" name="Рисунок 45" descr="DSC02103.JPG"/>
          <p:cNvPicPr>
            <a:picLocks noChangeAspect="1"/>
          </p:cNvPicPr>
          <p:nvPr/>
        </p:nvPicPr>
        <p:blipFill>
          <a:blip r:embed="rId4" cstate="print"/>
          <a:srcRect t="14204"/>
          <a:stretch>
            <a:fillRect/>
          </a:stretch>
        </p:blipFill>
        <p:spPr>
          <a:xfrm>
            <a:off x="6748064" y="3256372"/>
            <a:ext cx="2110216" cy="13578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7" name="Рисунок 46" descr="DSC02103.JPG"/>
          <p:cNvPicPr>
            <a:picLocks noChangeAspect="1"/>
          </p:cNvPicPr>
          <p:nvPr/>
        </p:nvPicPr>
        <p:blipFill>
          <a:blip r:embed="rId4" cstate="print"/>
          <a:srcRect t="14204"/>
          <a:stretch>
            <a:fillRect/>
          </a:stretch>
        </p:blipFill>
        <p:spPr>
          <a:xfrm>
            <a:off x="6858016" y="3143248"/>
            <a:ext cx="2110216" cy="13578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13" grpId="0" animBg="1"/>
      <p:bldP spid="14" grpId="0" animBg="1"/>
      <p:bldP spid="15" grpId="0" animBg="1"/>
      <p:bldP spid="2052" grpId="0" animBg="1"/>
      <p:bldP spid="18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2098.JPG"/>
          <p:cNvPicPr>
            <a:picLocks noChangeAspect="1"/>
          </p:cNvPicPr>
          <p:nvPr/>
        </p:nvPicPr>
        <p:blipFill>
          <a:blip r:embed="rId2" cstate="print"/>
          <a:srcRect t="12500"/>
          <a:stretch>
            <a:fillRect/>
          </a:stretch>
        </p:blipFill>
        <p:spPr>
          <a:xfrm>
            <a:off x="3000364" y="4714884"/>
            <a:ext cx="3500462" cy="22971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DSC02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61" y="4643446"/>
            <a:ext cx="2952739" cy="22145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1582726"/>
          </a:xfr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k-UA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Особливості методики розвивального навчання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FF"/>
              </a:solidFill>
              <a:effectLst/>
            </a:endParaRPr>
          </a:p>
        </p:txBody>
      </p:sp>
      <p:pic>
        <p:nvPicPr>
          <p:cNvPr id="8" name="Рисунок 7" descr="DSC02340.JPG"/>
          <p:cNvPicPr>
            <a:picLocks noChangeAspect="1"/>
          </p:cNvPicPr>
          <p:nvPr/>
        </p:nvPicPr>
        <p:blipFill>
          <a:blip r:embed="rId4" cstate="print"/>
          <a:srcRect l="14894" t="5674"/>
          <a:stretch>
            <a:fillRect/>
          </a:stretch>
        </p:blipFill>
        <p:spPr>
          <a:xfrm rot="20605073">
            <a:off x="65176" y="4430297"/>
            <a:ext cx="2857488" cy="2375290"/>
          </a:xfrm>
          <a:prstGeom prst="flowChartMagneticTape">
            <a:avLst/>
          </a:prstGeom>
        </p:spPr>
      </p:pic>
      <p:sp>
        <p:nvSpPr>
          <p:cNvPr id="20486" name="Содержимое 12"/>
          <p:cNvSpPr>
            <a:spLocks noGrp="1"/>
          </p:cNvSpPr>
          <p:nvPr>
            <p:ph idx="4294967295"/>
          </p:nvPr>
        </p:nvSpPr>
        <p:spPr>
          <a:xfrm>
            <a:off x="1143000" y="1785938"/>
            <a:ext cx="8229600" cy="4533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b="1">
                <a:cs typeface="Times New Roman" pitchFamily="18" charset="0"/>
              </a:rPr>
              <a:t>  </a:t>
            </a:r>
            <a:r>
              <a:rPr lang="uk-UA" sz="2800" b="1">
                <a:cs typeface="Times New Roman" pitchFamily="18" charset="0"/>
              </a:rPr>
              <a:t> У ході кожного уроку учні:</a:t>
            </a:r>
          </a:p>
          <a:p>
            <a:r>
              <a:rPr lang="uk-UA" sz="2800" b="1">
                <a:cs typeface="Times New Roman" pitchFamily="18" charset="0"/>
              </a:rPr>
              <a:t>відкривають  і засвоюють особливий зміст-систему теоретичних понять;</a:t>
            </a:r>
          </a:p>
          <a:p>
            <a:r>
              <a:rPr lang="uk-UA" sz="2800" b="1">
                <a:cs typeface="Times New Roman" pitchFamily="18" charset="0"/>
              </a:rPr>
              <a:t>опановують спеціальний інструмент     засвоєння змісту – систему навчальних дій;</a:t>
            </a:r>
          </a:p>
          <a:p>
            <a:r>
              <a:rPr lang="uk-UA" sz="2800" b="1">
                <a:cs typeface="Times New Roman" pitchFamily="18" charset="0"/>
              </a:rPr>
              <a:t>засвоюють особливий спосіб спілкування – навчальну взаємодію.</a:t>
            </a:r>
            <a:endParaRPr lang="ru-RU" sz="2800" b="1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AutoShape 4"/>
          <p:cNvCxnSpPr>
            <a:cxnSpLocks noChangeShapeType="1"/>
            <a:endCxn id="28" idx="0"/>
          </p:cNvCxnSpPr>
          <p:nvPr/>
        </p:nvCxnSpPr>
        <p:spPr bwMode="auto">
          <a:xfrm>
            <a:off x="928688" y="3500438"/>
            <a:ext cx="1196975" cy="857250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rot="10800000">
            <a:off x="2214563" y="5572125"/>
            <a:ext cx="679450" cy="1588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" name="Прямоугольник 23"/>
          <p:cNvSpPr/>
          <p:nvPr/>
        </p:nvSpPr>
        <p:spPr>
          <a:xfrm>
            <a:off x="500063" y="2214563"/>
            <a:ext cx="141605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9600" b="1" i="1" kern="0" dirty="0">
                <a:solidFill>
                  <a:srgbClr val="000000"/>
                </a:solidFill>
                <a:cs typeface="Times New Roman" pitchFamily="18" charset="0"/>
              </a:rPr>
              <a:t>47</a:t>
            </a:r>
            <a:endParaRPr lang="ru-RU" sz="9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71688" y="2214563"/>
            <a:ext cx="887412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9600" b="1" i="1" kern="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endParaRPr lang="ru-RU" sz="9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149600" y="2214563"/>
            <a:ext cx="1403350" cy="15557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 i="1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71625" y="4357688"/>
            <a:ext cx="1108075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9600" b="1" i="1" kern="0" dirty="0">
                <a:solidFill>
                  <a:srgbClr val="000000"/>
                </a:solidFill>
                <a:cs typeface="Times New Roman" pitchFamily="18" charset="0"/>
              </a:rPr>
              <a:t>6</a:t>
            </a:r>
            <a:r>
              <a:rPr lang="uk-UA" sz="9600" b="1" i="1" kern="0" dirty="0">
                <a:solidFill>
                  <a:schemeClr val="dk1"/>
                </a:solidFill>
                <a:cs typeface="Times New Roman" pitchFamily="18" charset="0"/>
              </a:rPr>
              <a:t> 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625" y="2286000"/>
            <a:ext cx="887413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9600" b="1" i="1" kern="0" dirty="0">
                <a:solidFill>
                  <a:srgbClr val="000000"/>
                </a:solidFill>
                <a:cs typeface="Times New Roman" pitchFamily="18" charset="0"/>
              </a:rPr>
              <a:t>=</a:t>
            </a:r>
            <a:endParaRPr lang="ru-RU" sz="9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292850" y="2214563"/>
            <a:ext cx="1403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 i="1">
                <a:solidFill>
                  <a:srgbClr val="000000"/>
                </a:solidFill>
              </a:rPr>
              <a:t>72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43188" y="4357688"/>
            <a:ext cx="141605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9600" b="1" i="1" kern="0" dirty="0">
                <a:solidFill>
                  <a:srgbClr val="000000"/>
                </a:solidFill>
                <a:cs typeface="Times New Roman" pitchFamily="18" charset="0"/>
              </a:rPr>
              <a:t>12</a:t>
            </a:r>
            <a:endParaRPr lang="ru-RU" sz="9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AutoShape 4"/>
          <p:cNvCxnSpPr>
            <a:cxnSpLocks noChangeShapeType="1"/>
          </p:cNvCxnSpPr>
          <p:nvPr/>
        </p:nvCxnSpPr>
        <p:spPr bwMode="auto">
          <a:xfrm>
            <a:off x="1643063" y="3429000"/>
            <a:ext cx="1285875" cy="857250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" name="AutoShape 4"/>
          <p:cNvCxnSpPr>
            <a:cxnSpLocks noChangeShapeType="1"/>
          </p:cNvCxnSpPr>
          <p:nvPr/>
        </p:nvCxnSpPr>
        <p:spPr bwMode="auto">
          <a:xfrm rot="10800000" flipV="1">
            <a:off x="2071688" y="3571875"/>
            <a:ext cx="1374775" cy="785813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 rot="10800000" flipV="1">
            <a:off x="2857500" y="3571875"/>
            <a:ext cx="1285875" cy="714375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</p:spPr>
      </p:cxnSp>
      <p:sp>
        <p:nvSpPr>
          <p:cNvPr id="40" name="Прямоугольник 39"/>
          <p:cNvSpPr/>
          <p:nvPr/>
        </p:nvSpPr>
        <p:spPr>
          <a:xfrm>
            <a:off x="1366838" y="5429250"/>
            <a:ext cx="2317750" cy="155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i="1">
                <a:solidFill>
                  <a:srgbClr val="000000"/>
                </a:solidFill>
              </a:rPr>
              <a:t>7 </a:t>
            </a:r>
            <a:r>
              <a:rPr lang="ru-RU" sz="9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9600" b="1" i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57188" y="214313"/>
            <a:ext cx="8429625" cy="1785937"/>
          </a:xfrm>
          <a:prstGeom prst="rect">
            <a:avLst/>
          </a:prstGeom>
          <a:solidFill>
            <a:srgbClr val="FF66FF"/>
          </a:solidFill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uk-UA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Спосіб додавання двоцифрових чисел</a:t>
            </a:r>
          </a:p>
          <a:p>
            <a:pPr algn="ctr">
              <a:defRPr/>
            </a:pPr>
            <a:r>
              <a:rPr lang="uk-UA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розвивальному навчанні </a:t>
            </a:r>
          </a:p>
          <a:p>
            <a:pPr algn="ctr">
              <a:defRPr/>
            </a:pPr>
            <a:r>
              <a:rPr lang="uk-UA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клас)</a:t>
            </a:r>
            <a:endParaRPr lang="ru-RU" sz="36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0" name="Picture 18" descr="Захваченный кадр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3"/>
            <a:ext cx="42846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19" descr="Захваченный кадр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27425"/>
            <a:ext cx="444023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Picture 20" descr="Захваченный кадр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471863"/>
            <a:ext cx="4513262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3" name="Picture 21" descr="Захваченный кадр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473450"/>
            <a:ext cx="4513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4" name="Picture 22" descr="Захваченный кадр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3473450"/>
            <a:ext cx="4513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5" name="Picture 23" descr="Захваченный кадр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3419475"/>
            <a:ext cx="4584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6" name="Picture 24" descr="Захваченный кадр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3365500"/>
            <a:ext cx="465613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7" name="Picture 25" descr="Захваченный кадр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3311525"/>
            <a:ext cx="472916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9" name="Picture 27" descr="Захваченный кадр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3309938"/>
            <a:ext cx="4729162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500"/>
                            </p:stCondLst>
                            <p:childTnLst>
                              <p:par>
                                <p:cTn id="8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9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28" grpId="0"/>
      <p:bldP spid="31" grpId="0"/>
      <p:bldP spid="32" grpId="0"/>
      <p:bldP spid="18" grpId="0"/>
      <p:bldP spid="40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285.JPG"/>
          <p:cNvPicPr>
            <a:picLocks noChangeAspect="1"/>
          </p:cNvPicPr>
          <p:nvPr/>
        </p:nvPicPr>
        <p:blipFill>
          <a:blip r:embed="rId2" cstate="print"/>
          <a:srcRect t="19445" r="4166"/>
          <a:stretch>
            <a:fillRect/>
          </a:stretch>
        </p:blipFill>
        <p:spPr>
          <a:xfrm rot="20355664">
            <a:off x="6445671" y="4929362"/>
            <a:ext cx="2656175" cy="16745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643314"/>
            <a:ext cx="8229600" cy="1143000"/>
          </a:xfrm>
          <a:noFill/>
          <a:ln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uk-UA" sz="35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    </a:t>
            </a:r>
            <a:br>
              <a:rPr lang="uk-UA" sz="35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5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uk-UA" sz="3500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проводяться </a:t>
            </a:r>
            <a:r>
              <a:rPr lang="uk-UA" sz="4000" i="1" u="sng" kern="1200" dirty="0">
                <a:solidFill>
                  <a:srgbClr val="66FF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семінари,</a:t>
            </a: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 </a:t>
            </a:r>
            <a:b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в яких беруть участь </a:t>
            </a:r>
            <a:b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не тільки </a:t>
            </a:r>
            <a:b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вчителі міста і </a:t>
            </a:r>
            <a:b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Харківської області, </a:t>
            </a:r>
            <a:b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але й інших </a:t>
            </a:r>
            <a:b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</a:br>
            <a:r>
              <a:rPr lang="uk-UA" sz="3300" i="1" kern="12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областей України</a:t>
            </a:r>
            <a:endParaRPr lang="ru-RU" sz="3300" i="1" kern="1200" dirty="0"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5750" y="357188"/>
            <a:ext cx="8569325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uk-UA" sz="4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базі школи систематично</a:t>
            </a:r>
            <a:endParaRPr lang="ru-RU" sz="4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02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0243" y="5295560"/>
            <a:ext cx="2071670" cy="15537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42481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6429420" cy="3286148"/>
          </a:xfrm>
          <a:solidFill>
            <a:srgbClr val="CC00FF"/>
          </a:solidFill>
          <a:ln w="400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" tIns="0" rIns="45720" bIns="0" anchor="b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/>
            </a:r>
            <a:b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</a:br>
            <a: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/>
            </a:r>
            <a:b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</a:br>
            <a: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 </a:t>
            </a:r>
            <a:b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</a:br>
            <a: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/>
            </a:r>
            <a:b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</a:br>
            <a:r>
              <a:rPr lang="uk-UA" sz="3600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</a:rPr>
              <a:t>   </a:t>
            </a:r>
            <a:r>
              <a:rPr lang="uk-UA" sz="4000" i="1" kern="1200" dirty="0">
                <a:ln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Педагогічний колектив став                   </a:t>
            </a:r>
            <a:br>
              <a:rPr lang="uk-UA" sz="4000" i="1" kern="1200" dirty="0">
                <a:ln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i="1" kern="1200" dirty="0">
                <a:ln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переможцем </a:t>
            </a:r>
            <a:r>
              <a:rPr lang="en-US" sz="4000" i="1" kern="1200" dirty="0">
                <a:ln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4000" i="1" kern="1200" dirty="0">
                <a:ln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обласного конкурсу в номінації </a:t>
            </a:r>
            <a:r>
              <a:rPr lang="uk-UA" sz="4000" i="1" kern="1200" dirty="0">
                <a:ln>
                  <a:prstDash val="solid"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kern="1200" dirty="0">
                <a:ln>
                  <a:prstDash val="solid"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i="1" kern="1200" dirty="0">
                <a:ln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4000" i="1" u="sng" kern="1200" dirty="0">
                <a:ln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“ Оновленій школі –                            </a:t>
            </a:r>
            <a:br>
              <a:rPr lang="uk-UA" sz="4000" i="1" u="sng" kern="1200" dirty="0">
                <a:ln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i="1" kern="1200" dirty="0">
                <a:ln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4000" i="1" u="sng" kern="1200" dirty="0">
                <a:ln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uk-UA" sz="4000" i="1" kern="1200" dirty="0">
                <a:ln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i="1" u="sng" kern="1200" dirty="0" err="1">
                <a:ln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вчитель”</a:t>
            </a:r>
            <a:r>
              <a:rPr lang="uk-UA" sz="4000" i="1" u="sng" kern="1200" dirty="0">
                <a:ln>
                  <a:prstDash val="solid"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u="sng" kern="1200" dirty="0">
                <a:ln>
                  <a:prstDash val="solid"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i="1" u="sng" kern="1200" dirty="0">
              <a:ln>
                <a:prstDash val="solid"/>
              </a:ln>
              <a:solidFill>
                <a:srgbClr val="00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Изображение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4500563"/>
            <a:ext cx="3078162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Изображение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21780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2786063" y="3714750"/>
            <a:ext cx="3311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“Школа року” </a:t>
            </a: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rcRect l="3833" t="1755"/>
          <a:stretch>
            <a:fillRect/>
          </a:stretch>
        </p:blipFill>
        <p:spPr bwMode="auto">
          <a:xfrm>
            <a:off x="2500313" y="357188"/>
            <a:ext cx="4500562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143000"/>
            <a:ext cx="8229600" cy="1143000"/>
          </a:xfrm>
        </p:spPr>
        <p:txBody>
          <a:bodyPr/>
          <a:lstStyle/>
          <a:p>
            <a:r>
              <a:rPr lang="uk-UA" b="0" i="1"/>
              <a:t/>
            </a:r>
            <a:br>
              <a:rPr lang="uk-UA" b="0" i="1"/>
            </a:br>
            <a:r>
              <a:rPr lang="uk-UA" b="0" i="1"/>
              <a:t>Учні класів розвивального навчання</a:t>
            </a:r>
            <a:br>
              <a:rPr lang="uk-UA" b="0" i="1"/>
            </a:br>
            <a:r>
              <a:rPr lang="uk-UA" b="0" i="1"/>
              <a:t>беруть активну участь </a:t>
            </a:r>
            <a:br>
              <a:rPr lang="uk-UA" b="0" i="1"/>
            </a:br>
            <a:r>
              <a:rPr lang="uk-UA" b="0" i="1"/>
              <a:t> у </a:t>
            </a:r>
            <a:r>
              <a:rPr lang="uk-UA" b="0" i="1" u="sng">
                <a:solidFill>
                  <a:srgbClr val="00FF00"/>
                </a:solidFill>
              </a:rPr>
              <a:t>Всеукраїнських олімпіадах</a:t>
            </a:r>
            <a:r>
              <a:rPr lang="uk-UA" b="0" i="1">
                <a:solidFill>
                  <a:srgbClr val="00FF00"/>
                </a:solidFill>
              </a:rPr>
              <a:t>, </a:t>
            </a:r>
            <a:r>
              <a:rPr lang="uk-UA" b="0" i="1">
                <a:solidFill>
                  <a:srgbClr val="FF0000"/>
                </a:solidFill>
              </a:rPr>
              <a:t/>
            </a:r>
            <a:br>
              <a:rPr lang="uk-UA" b="0" i="1">
                <a:solidFill>
                  <a:srgbClr val="FF0000"/>
                </a:solidFill>
              </a:rPr>
            </a:br>
            <a:r>
              <a:rPr lang="uk-UA" b="0" i="1"/>
              <a:t>конкурсах, турнірах різного рівня</a:t>
            </a:r>
            <a:endParaRPr lang="ru-RU"/>
          </a:p>
        </p:txBody>
      </p:sp>
      <p:pic>
        <p:nvPicPr>
          <p:cNvPr id="26627" name="Picture 4" descr="Изображение 0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4000500"/>
            <a:ext cx="6386512" cy="26431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 descr="D:\фото2\Изображение 07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3571875"/>
            <a:ext cx="3965575" cy="2643188"/>
          </a:xfrm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42918"/>
            <a:ext cx="8715436" cy="2643206"/>
          </a:xfrm>
          <a:noFill/>
          <a:ln/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4000" i="1" kern="1200" dirty="0" err="1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>“Діти</a:t>
            </a:r>
            <a:r>
              <a:rPr lang="uk-UA" sz="40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> – це і щастя, і турбота, </a:t>
            </a:r>
            <a:br>
              <a:rPr lang="uk-UA" sz="40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</a:br>
            <a:r>
              <a:rPr lang="uk-UA" sz="40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>Відповідальність, і тривога теж.</a:t>
            </a:r>
            <a:br>
              <a:rPr lang="uk-UA" sz="40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</a:br>
            <a:r>
              <a:rPr lang="uk-UA" sz="40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>Без відпочинку й вихідних робота, </a:t>
            </a:r>
            <a:br>
              <a:rPr lang="uk-UA" sz="40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</a:br>
            <a:r>
              <a:rPr lang="uk-UA" sz="40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>Любов така, яка немає меж!”</a:t>
            </a:r>
            <a:r>
              <a:rPr lang="uk-UA" sz="36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/>
            </a:r>
            <a:br>
              <a:rPr lang="uk-UA" sz="36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</a:br>
            <a:r>
              <a:rPr lang="uk-UA" sz="36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>                                            </a:t>
            </a:r>
            <a:r>
              <a:rPr lang="uk-UA" sz="2000" i="1" kern="120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>Н. </a:t>
            </a:r>
            <a:r>
              <a:rPr lang="uk-UA" sz="2000" i="1" kern="1200" dirty="0" err="1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Times New Roman" pitchFamily="18" charset="0"/>
              </a:rPr>
              <a:t>Красоткіна</a:t>
            </a:r>
            <a:endParaRPr lang="ru-RU" sz="2000" i="1" kern="1200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428604"/>
            <a:ext cx="8358246" cy="25717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k-UA" sz="3600" dirty="0">
                <a:latin typeface="Times New Roman" pitchFamily="18" charset="0"/>
              </a:rPr>
              <a:t>За думкою автора системи </a:t>
            </a:r>
            <a:r>
              <a:rPr lang="uk-UA" sz="3600" dirty="0" err="1">
                <a:latin typeface="Times New Roman" pitchFamily="18" charset="0"/>
              </a:rPr>
              <a:t>розвивльного</a:t>
            </a:r>
            <a:r>
              <a:rPr lang="uk-UA" sz="3600" dirty="0">
                <a:latin typeface="Times New Roman" pitchFamily="18" charset="0"/>
              </a:rPr>
              <a:t> навчання </a:t>
            </a:r>
            <a:r>
              <a:rPr lang="uk-UA" sz="3600" dirty="0">
                <a:solidFill>
                  <a:srgbClr val="FFFF00"/>
                </a:solidFill>
                <a:latin typeface="Times New Roman" pitchFamily="18" charset="0"/>
              </a:rPr>
              <a:t>В.В.Давидова:</a:t>
            </a:r>
            <a:r>
              <a:rPr lang="uk-UA" sz="3600" b="0" dirty="0">
                <a:latin typeface="Times New Roman" pitchFamily="18" charset="0"/>
              </a:rPr>
              <a:t> </a:t>
            </a:r>
            <a:r>
              <a:rPr lang="uk-UA" sz="4000" b="0" dirty="0">
                <a:latin typeface="Times New Roman" pitchFamily="18" charset="0"/>
              </a:rPr>
              <a:t/>
            </a:r>
            <a:br>
              <a:rPr lang="uk-UA" sz="4000" b="0" dirty="0">
                <a:latin typeface="Times New Roman" pitchFamily="18" charset="0"/>
              </a:rPr>
            </a:br>
            <a:r>
              <a:rPr lang="uk-UA" sz="4000" i="1" dirty="0" err="1">
                <a:solidFill>
                  <a:srgbClr val="00FF00"/>
                </a:solidFill>
                <a:latin typeface="Times New Roman" pitchFamily="18" charset="0"/>
              </a:rPr>
              <a:t>“Важливо</a:t>
            </a:r>
            <a:r>
              <a:rPr lang="uk-UA" sz="4000" i="1" dirty="0">
                <a:solidFill>
                  <a:srgbClr val="00FF00"/>
                </a:solidFill>
                <a:latin typeface="Times New Roman" pitchFamily="18" charset="0"/>
              </a:rPr>
              <a:t> дати дитині не знання, а спосіб його </a:t>
            </a:r>
            <a:r>
              <a:rPr lang="uk-UA" sz="4000" i="1" dirty="0" err="1">
                <a:solidFill>
                  <a:srgbClr val="00FF00"/>
                </a:solidFill>
                <a:latin typeface="Times New Roman" pitchFamily="18" charset="0"/>
              </a:rPr>
              <a:t>здобування”</a:t>
            </a:r>
            <a:endParaRPr lang="ru-RU" sz="4000" i="1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pic>
        <p:nvPicPr>
          <p:cNvPr id="8197" name="Picture 5" descr="DSC010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6000" contrast="6000"/>
          </a:blip>
          <a:srcRect l="1772" b="177"/>
          <a:stretch>
            <a:fillRect/>
          </a:stretch>
        </p:blipFill>
        <p:spPr>
          <a:xfrm>
            <a:off x="468313" y="3500438"/>
            <a:ext cx="4038600" cy="3078162"/>
          </a:xfrm>
        </p:spPr>
      </p:pic>
      <p:pic>
        <p:nvPicPr>
          <p:cNvPr id="8199" name="Picture 7" descr="DSC0098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500438"/>
            <a:ext cx="4038600" cy="3028950"/>
          </a:xfrm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68313" y="5734050"/>
            <a:ext cx="1582737" cy="863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00" name="Group 10"/>
          <p:cNvGrpSpPr>
            <a:grpSpLocks/>
          </p:cNvGrpSpPr>
          <p:nvPr/>
        </p:nvGrpSpPr>
        <p:grpSpPr bwMode="auto">
          <a:xfrm>
            <a:off x="0" y="5611813"/>
            <a:ext cx="1784350" cy="1246187"/>
            <a:chOff x="5" y="3490"/>
            <a:chExt cx="1124" cy="785"/>
          </a:xfrm>
        </p:grpSpPr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" name="Group 21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16" name="Freeform 24"/>
                <p:cNvSpPr>
                  <a:spLocks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217" name="Freeform 25"/>
              <p:cNvSpPr>
                <a:spLocks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 sz="2800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 sz="2800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 sz="2800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22" name="Freeform 30"/>
                <p:cNvSpPr>
                  <a:spLocks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23" name="Freeform 31"/>
                <p:cNvSpPr>
                  <a:spLocks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24" name="Freeform 32"/>
                <p:cNvSpPr>
                  <a:spLocks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25" name="Freeform 33"/>
                <p:cNvSpPr>
                  <a:spLocks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26" name="Freeform 34"/>
                <p:cNvSpPr>
                  <a:spLocks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27" name="Freeform 35"/>
                <p:cNvSpPr>
                  <a:spLocks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28" name="Freeform 36"/>
                <p:cNvSpPr>
                  <a:spLocks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 sz="2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357188"/>
          <a:ext cx="8429625" cy="6339840"/>
        </p:xfrm>
        <a:graphic>
          <a:graphicData uri="http://schemas.openxmlformats.org/drawingml/2006/table">
            <a:tbl>
              <a:tblPr/>
              <a:tblGrid>
                <a:gridCol w="2143125"/>
                <a:gridCol w="2071687"/>
                <a:gridCol w="2714625"/>
                <a:gridCol w="1500188"/>
              </a:tblGrid>
              <a:tr h="141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Основні параметри освітнього процесу у розвивальному навчанн</a:t>
                      </a: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(За Ю.В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юнковою)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Ціль навчання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Спосіб навчання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Способи        спілкування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 навчання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Модель взаємодії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70313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Загальний розвиток учнів, розвиток розуму, почуттів, волі, навчання вмінню вчитися, жити серед людей, формування творчої особистості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Передача принципів дій через організовану навчальну діяльність і соціальне середовище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Спочатку «авторитарна демократія», потім демократичний стиль спілку-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вання. 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Учитель — організатор особистої діяльності учня. 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Співпраця, методичне співавторство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Учитель — учень. Учень — учень. Учень — учитель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85750"/>
          <a:ext cx="8501062" cy="6351588"/>
        </p:xfrm>
        <a:graphic>
          <a:graphicData uri="http://schemas.openxmlformats.org/drawingml/2006/table">
            <a:tbl>
              <a:tblPr/>
              <a:tblGrid>
                <a:gridCol w="1797050"/>
                <a:gridCol w="2274887"/>
                <a:gridCol w="2286000"/>
                <a:gridCol w="2143125"/>
              </a:tblGrid>
              <a:tr h="146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Основні параметри освітнього процесу у розвивальному навчанн</a:t>
                      </a: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(За Ю.В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юнковою)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913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Форми навчання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Розвиток емоційної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сфери. Мотивація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навчання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Інтелектуальний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Вольовий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2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2FFF"/>
                    </a:solidFill>
                  </a:tcPr>
                </a:tc>
              </a:tr>
              <a:tr h="336073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Фронтальні, індивідуальні, групові, командні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Навчальні та широкі пізнавальні інтереси. Далі — інтерес до пізнавальної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діяльності, отримання, здобуття знань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Розвиток загальних інтелектуальних умінь: порівняння, класифікація,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узагальнення, критичність. Самостійність, глибина, широта мислення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Спрямованість навчання на вміння долати труднощі, добиватися отримання результату, розвиток працездатності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2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357188"/>
          <a:ext cx="8429625" cy="6192203"/>
        </p:xfrm>
        <a:graphic>
          <a:graphicData uri="http://schemas.openxmlformats.org/drawingml/2006/table">
            <a:tbl>
              <a:tblPr/>
              <a:tblGrid>
                <a:gridCol w="1928812"/>
                <a:gridCol w="2357438"/>
                <a:gridCol w="2214562"/>
                <a:gridCol w="1928813"/>
              </a:tblGrid>
              <a:tr h="140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Основні параметри освітнього процесу у розвивальному навчанн</a:t>
                      </a: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(За Ю.В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2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юнковою)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FFE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Форми виховання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5FFE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Методико-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дидактичний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аспект виховання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FFE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Самовиховання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5FFE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2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Нетрадиційні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форми активізації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психічного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здоров'я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05163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Формування сприятливого морального клімату. Осмислення джерел учин-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ків і способів розв'язання конфліктів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Проблемні питання. Діалог. Право на помилку. Варіанти правильних відповідей. Паузи. Поетизація процесу навчання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Знання прийомів самовиховання: осмислення своєї індивідуальності,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знання елементів самовиховання, самоаналіз, самоконтроль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2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4198938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Точковий масаж, динамічні релаксаційні паузи, функціональна музика,</a:t>
                      </a:r>
                      <a:b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рухливі дидактичні та соціальні ігри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:\101MSDCF\DSC06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20082">
            <a:off x="282206" y="3926188"/>
            <a:ext cx="2908318" cy="21812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357188"/>
            <a:ext cx="5072063" cy="714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r>
              <a:rPr lang="uk-UA" sz="3600" b="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Травень 1963 рi</a:t>
            </a:r>
            <a:r>
              <a:rPr lang="uk-UA" sz="3000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3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uk-UA" sz="3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b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2737" name="Rectangle 1"/>
          <p:cNvSpPr>
            <a:spLocks noChangeArrowheads="1"/>
          </p:cNvSpPr>
          <p:nvPr/>
        </p:nvSpPr>
        <p:spPr bwMode="auto">
          <a:xfrm>
            <a:off x="4500563" y="3929063"/>
            <a:ext cx="4286250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Вересень 1963 рiк</a:t>
            </a:r>
            <a:r>
              <a:rPr lang="uk-U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1571625"/>
            <a:ext cx="7643813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>
                <a:solidFill>
                  <a:srgbClr val="004D99"/>
                </a:solidFill>
                <a:cs typeface="Times New Roman" pitchFamily="18" charset="0"/>
              </a:rPr>
              <a:t>група дослiдникiв Харкiвського унiверситету  </a:t>
            </a:r>
            <a:r>
              <a:rPr lang="ru-RU" sz="2800" b="1" i="1">
                <a:solidFill>
                  <a:srgbClr val="004D99"/>
                </a:solidFill>
              </a:rPr>
              <a:t/>
            </a:r>
            <a:br>
              <a:rPr lang="ru-RU" sz="2800" b="1" i="1">
                <a:solidFill>
                  <a:srgbClr val="004D99"/>
                </a:solidFill>
              </a:rPr>
            </a:br>
            <a:r>
              <a:rPr lang="uk-UA" sz="2800" b="1" i="1">
                <a:solidFill>
                  <a:srgbClr val="004D99"/>
                </a:solidFill>
                <a:cs typeface="Times New Roman" pitchFamily="18" charset="0"/>
              </a:rPr>
              <a:t>     (В.В. Рєпкiн, Г.К. Середа та iн.) </a:t>
            </a:r>
            <a:br>
              <a:rPr lang="uk-UA" sz="2800" b="1" i="1">
                <a:solidFill>
                  <a:srgbClr val="004D99"/>
                </a:solidFill>
                <a:cs typeface="Times New Roman" pitchFamily="18" charset="0"/>
              </a:rPr>
            </a:br>
            <a:r>
              <a:rPr lang="uk-UA" sz="2800" b="1" i="1">
                <a:solidFill>
                  <a:srgbClr val="004D99"/>
                </a:solidFill>
                <a:cs typeface="Times New Roman" pitchFamily="18" charset="0"/>
              </a:rPr>
              <a:t>починають  практичну пiдготовку   експериментального навчання  в школi № 62 </a:t>
            </a:r>
            <a:br>
              <a:rPr lang="uk-UA" sz="2800" b="1" i="1">
                <a:solidFill>
                  <a:srgbClr val="004D99"/>
                </a:solidFill>
                <a:cs typeface="Times New Roman" pitchFamily="18" charset="0"/>
              </a:rPr>
            </a:br>
            <a:r>
              <a:rPr lang="uk-UA" sz="2800" b="1" i="1">
                <a:solidFill>
                  <a:srgbClr val="004D99"/>
                </a:solidFill>
                <a:cs typeface="Times New Roman" pitchFamily="18" charset="0"/>
              </a:rPr>
              <a:t>( завуч Ф.Г. Боданський)</a:t>
            </a:r>
            <a:r>
              <a:rPr lang="uk-UA" sz="2800" b="1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uk-UA" sz="2800" b="1" i="1">
                <a:solidFill>
                  <a:srgbClr val="000000"/>
                </a:solidFill>
                <a:cs typeface="Times New Roman" pitchFamily="18" charset="0"/>
              </a:rPr>
            </a:br>
            <a:endParaRPr lang="ru-RU" sz="2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3786188" y="4572000"/>
            <a:ext cx="5000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800" b="1">
                <a:solidFill>
                  <a:srgbClr val="000000"/>
                </a:solidFill>
                <a:cs typeface="Times New Roman" pitchFamily="18" charset="0"/>
              </a:rPr>
              <a:t>вiдкриття першого експериментального класу </a:t>
            </a:r>
          </a:p>
          <a:p>
            <a:pPr indent="342900" algn="ctr"/>
            <a:r>
              <a:rPr lang="uk-UA" sz="2800" b="1">
                <a:solidFill>
                  <a:srgbClr val="000000"/>
                </a:solidFill>
                <a:cs typeface="Times New Roman" pitchFamily="18" charset="0"/>
              </a:rPr>
              <a:t>в   школi № 62 </a:t>
            </a:r>
          </a:p>
          <a:p>
            <a:pPr indent="342900" algn="ctr"/>
            <a:r>
              <a:rPr lang="uk-UA" sz="2800" b="1">
                <a:solidFill>
                  <a:srgbClr val="000000"/>
                </a:solidFill>
                <a:cs typeface="Times New Roman" pitchFamily="18" charset="0"/>
              </a:rPr>
              <a:t>(учитель Г.П.  Григоренко)</a:t>
            </a:r>
            <a:endParaRPr lang="uk-UA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D:\101MSDCF\DSC06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01593">
            <a:off x="6596063" y="477838"/>
            <a:ext cx="24114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313" y="2857500"/>
            <a:ext cx="8401050" cy="1295400"/>
          </a:xfrm>
        </p:spPr>
        <p:txBody>
          <a:bodyPr/>
          <a:lstStyle/>
          <a:p>
            <a:r>
              <a:rPr lang="uk-UA" sz="3600" i="1" u="sng">
                <a:solidFill>
                  <a:srgbClr val="FFFF00"/>
                </a:solidFill>
                <a:cs typeface="Times New Roman" pitchFamily="18" charset="0"/>
              </a:rPr>
              <a:t>Друга половина 60-х рокiв </a:t>
            </a:r>
            <a:r>
              <a:rPr lang="uk-UA" sz="3200">
                <a:solidFill>
                  <a:srgbClr val="FFFF00"/>
                </a:solidFill>
                <a:cs typeface="Times New Roman" pitchFamily="18" charset="0"/>
              </a:rPr>
              <a:t>–</a:t>
            </a:r>
            <a:r>
              <a:rPr lang="uk-UA" sz="320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uk-UA" sz="3200">
                <a:solidFill>
                  <a:srgbClr val="0000FF"/>
                </a:solidFill>
                <a:cs typeface="Times New Roman" pitchFamily="18" charset="0"/>
              </a:rPr>
            </a:br>
            <a:r>
              <a:rPr lang="uk-UA" sz="320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sz="2800">
                <a:solidFill>
                  <a:schemeClr val="tx1"/>
                </a:solidFill>
                <a:cs typeface="Times New Roman" pitchFamily="18" charset="0"/>
              </a:rPr>
              <a:t>iнтенсивна експериментальна робота </a:t>
            </a:r>
            <a:br>
              <a:rPr lang="uk-UA" sz="2800">
                <a:solidFill>
                  <a:schemeClr val="tx1"/>
                </a:solidFill>
                <a:cs typeface="Times New Roman" pitchFamily="18" charset="0"/>
              </a:rPr>
            </a:br>
            <a:r>
              <a:rPr lang="uk-UA" sz="2800">
                <a:solidFill>
                  <a:schemeClr val="tx1"/>
                </a:solidFill>
                <a:cs typeface="Times New Roman" pitchFamily="18" charset="0"/>
              </a:rPr>
              <a:t>на базi школи № 17. </a:t>
            </a:r>
            <a:r>
              <a:rPr lang="uk-UA" sz="320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uk-UA" sz="320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ru-RU" sz="3600">
                <a:solidFill>
                  <a:srgbClr val="0000FF"/>
                </a:solidFill>
                <a:cs typeface="Times New Roman" pitchFamily="18" charset="0"/>
              </a:rPr>
            </a:b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Середина 70-х рокiв</a:t>
            </a:r>
            <a:r>
              <a:rPr lang="uk-UA" sz="3600">
                <a:solidFill>
                  <a:srgbClr val="FFFF00"/>
                </a:solidFill>
                <a:cs typeface="Times New Roman" pitchFamily="18" charset="0"/>
              </a:rPr>
              <a:t> -  </a:t>
            </a:r>
            <a:r>
              <a:rPr lang="uk-UA" sz="3200">
                <a:solidFill>
                  <a:srgbClr val="9900FF"/>
                </a:solidFill>
                <a:cs typeface="Times New Roman" pitchFamily="18" charset="0"/>
              </a:rPr>
              <a:t/>
            </a:r>
            <a:br>
              <a:rPr lang="uk-UA" sz="3200">
                <a:solidFill>
                  <a:srgbClr val="9900FF"/>
                </a:solidFill>
                <a:cs typeface="Times New Roman" pitchFamily="18" charset="0"/>
              </a:rPr>
            </a:br>
            <a:r>
              <a:rPr lang="uk-UA" sz="2800">
                <a:solidFill>
                  <a:schemeClr val="tx1"/>
                </a:solidFill>
                <a:cs typeface="Times New Roman" pitchFamily="18" charset="0"/>
              </a:rPr>
              <a:t>В.В. Давидов та група дослiдникiв виконує державний план-заказ Мiнiстерства освiти: розробка системи початкового навчання- реалiзацiя нової теоретичної концепції.</a:t>
            </a:r>
            <a:br>
              <a:rPr lang="uk-UA" sz="280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20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ru-RU" sz="3200">
                <a:solidFill>
                  <a:srgbClr val="0000FF"/>
                </a:solidFill>
                <a:cs typeface="Times New Roman" pitchFamily="18" charset="0"/>
              </a:rPr>
            </a:br>
            <a:r>
              <a:rPr lang="uk-UA" sz="3600" i="1">
                <a:solidFill>
                  <a:srgbClr val="FFFF00"/>
                </a:solidFill>
                <a:cs typeface="Times New Roman" pitchFamily="18" charset="0"/>
              </a:rPr>
              <a:t>Початок 80-х рокiв</a:t>
            </a:r>
            <a:r>
              <a:rPr lang="uk-UA" sz="3600">
                <a:solidFill>
                  <a:srgbClr val="FFFF00"/>
                </a:solidFill>
                <a:cs typeface="Times New Roman" pitchFamily="18" charset="0"/>
              </a:rPr>
              <a:t> – </a:t>
            </a:r>
            <a:r>
              <a:rPr lang="uk-UA" sz="3200">
                <a:solidFill>
                  <a:srgbClr val="9900FF"/>
                </a:solidFill>
                <a:cs typeface="Times New Roman" pitchFamily="18" charset="0"/>
              </a:rPr>
              <a:t/>
            </a:r>
            <a:br>
              <a:rPr lang="uk-UA" sz="3200">
                <a:solidFill>
                  <a:srgbClr val="9900FF"/>
                </a:solidFill>
                <a:cs typeface="Times New Roman" pitchFamily="18" charset="0"/>
              </a:rPr>
            </a:br>
            <a:r>
              <a:rPr lang="uk-UA" sz="2800">
                <a:solidFill>
                  <a:schemeClr val="tx1"/>
                </a:solidFill>
                <a:cs typeface="Times New Roman" pitchFamily="18" charset="0"/>
              </a:rPr>
              <a:t>пiдготовка реалiзацiї системи розвивального навчання масової школи.</a:t>
            </a:r>
            <a:r>
              <a:rPr lang="ru-RU" sz="280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>
                <a:solidFill>
                  <a:schemeClr val="tx1"/>
                </a:solidFill>
                <a:cs typeface="Times New Roman" pitchFamily="18" charset="0"/>
              </a:rPr>
            </a:br>
            <a:endParaRPr lang="ru-RU" sz="280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2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001056" cy="60007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indent="450850" algn="l">
              <a:defRPr/>
            </a:pPr>
            <a:r>
              <a:rPr lang="uk-UA" sz="3200">
                <a:solidFill>
                  <a:srgbClr val="FF0000"/>
                </a:solidFill>
                <a:effectLst/>
                <a:cs typeface="Times New Roman" pitchFamily="18" charset="0"/>
              </a:rPr>
              <a:t>1989 рiк </a:t>
            </a:r>
            <a:r>
              <a:rPr lang="uk-UA" sz="2800">
                <a:solidFill>
                  <a:schemeClr val="tx1"/>
                </a:solidFill>
                <a:effectLst/>
                <a:cs typeface="Times New Roman" pitchFamily="18" charset="0"/>
              </a:rPr>
              <a:t>- </a:t>
            </a:r>
            <a:r>
              <a:rPr lang="uk-UA" sz="2800">
                <a:solidFill>
                  <a:srgbClr val="00FF00"/>
                </a:solidFill>
                <a:effectLst/>
                <a:cs typeface="Times New Roman" pitchFamily="18" charset="0"/>
              </a:rPr>
              <a:t>число класiв, </a:t>
            </a:r>
            <a:br>
              <a:rPr lang="uk-UA" sz="2800">
                <a:solidFill>
                  <a:srgbClr val="00FF00"/>
                </a:solidFill>
                <a:effectLst/>
                <a:cs typeface="Times New Roman" pitchFamily="18" charset="0"/>
              </a:rPr>
            </a:br>
            <a:r>
              <a:rPr lang="uk-UA" sz="2800">
                <a:solidFill>
                  <a:srgbClr val="00FF00"/>
                </a:solidFill>
                <a:effectLst/>
                <a:cs typeface="Times New Roman" pitchFamily="18" charset="0"/>
              </a:rPr>
              <a:t>якi працюють за програмами РН</a:t>
            </a:r>
            <a:br>
              <a:rPr lang="uk-UA" sz="2800">
                <a:solidFill>
                  <a:srgbClr val="00FF00"/>
                </a:solidFill>
                <a:effectLst/>
                <a:cs typeface="Times New Roman" pitchFamily="18" charset="0"/>
              </a:rPr>
            </a:br>
            <a:r>
              <a:rPr lang="uk-UA" sz="2800">
                <a:solidFill>
                  <a:srgbClr val="00FF00"/>
                </a:solidFill>
                <a:effectLst/>
                <a:cs typeface="Times New Roman" pitchFamily="18" charset="0"/>
              </a:rPr>
              <a:t> у м. Харковi та Харкiвській областi перебiльшує 150.</a:t>
            </a:r>
            <a:r>
              <a:rPr lang="ru-RU" sz="2800">
                <a:solidFill>
                  <a:schemeClr val="tx1"/>
                </a:solidFill>
                <a:effectLst/>
              </a:rPr>
              <a:t/>
            </a:r>
            <a:br>
              <a:rPr lang="ru-RU" sz="2800">
                <a:solidFill>
                  <a:schemeClr val="tx1"/>
                </a:solidFill>
                <a:effectLst/>
              </a:rPr>
            </a:br>
            <a:r>
              <a:rPr lang="ru-RU" sz="3200">
                <a:solidFill>
                  <a:srgbClr val="FF0000"/>
                </a:solidFill>
                <a:effectLst/>
              </a:rPr>
              <a:t>         </a:t>
            </a:r>
            <a:r>
              <a:rPr lang="uk-UA" sz="3200">
                <a:solidFill>
                  <a:srgbClr val="FF0000"/>
                </a:solidFill>
                <a:effectLst/>
                <a:cs typeface="Times New Roman" pitchFamily="18" charset="0"/>
              </a:rPr>
              <a:t>1991 рiк </a:t>
            </a:r>
            <a:r>
              <a:rPr lang="uk-UA" sz="2800">
                <a:solidFill>
                  <a:schemeClr val="tx1"/>
                </a:solidFill>
                <a:effectLst/>
                <a:cs typeface="Times New Roman" pitchFamily="18" charset="0"/>
              </a:rPr>
              <a:t>- </a:t>
            </a:r>
            <a:r>
              <a:rPr lang="uk-UA" sz="2800">
                <a:solidFill>
                  <a:srgbClr val="FFFF66"/>
                </a:solidFill>
                <a:effectLst/>
                <a:cs typeface="Times New Roman" pitchFamily="18" charset="0"/>
              </a:rPr>
              <a:t>створення авторами програм, пiдручникiв, навчальних та методичних посiбникiв</a:t>
            </a:r>
            <a:br>
              <a:rPr lang="uk-UA" sz="2800">
                <a:solidFill>
                  <a:srgbClr val="FFFF66"/>
                </a:solidFill>
                <a:effectLst/>
                <a:cs typeface="Times New Roman" pitchFamily="18" charset="0"/>
              </a:rPr>
            </a:br>
            <a:r>
              <a:rPr lang="uk-UA" sz="2800">
                <a:solidFill>
                  <a:srgbClr val="FFFF66"/>
                </a:solidFill>
                <a:effectLst/>
                <a:cs typeface="Times New Roman" pitchFamily="18" charset="0"/>
              </a:rPr>
              <a:t> з розвивального навчання </a:t>
            </a:r>
            <a:br>
              <a:rPr lang="uk-UA" sz="2800">
                <a:solidFill>
                  <a:srgbClr val="FFFF66"/>
                </a:solidFill>
                <a:effectLst/>
                <a:cs typeface="Times New Roman" pitchFamily="18" charset="0"/>
              </a:rPr>
            </a:br>
            <a:r>
              <a:rPr lang="uk-UA" sz="2800">
                <a:solidFill>
                  <a:srgbClr val="FFFF66"/>
                </a:solidFill>
                <a:effectLst/>
                <a:cs typeface="Times New Roman" pitchFamily="18" charset="0"/>
              </a:rPr>
              <a:t>(система Д.Б. Ельконiна -В.В.Давидова –</a:t>
            </a:r>
            <a:br>
              <a:rPr lang="uk-UA" sz="2800">
                <a:solidFill>
                  <a:srgbClr val="FFFF66"/>
                </a:solidFill>
                <a:effectLst/>
                <a:cs typeface="Times New Roman" pitchFamily="18" charset="0"/>
              </a:rPr>
            </a:br>
            <a:r>
              <a:rPr lang="uk-UA" sz="2800">
                <a:solidFill>
                  <a:srgbClr val="FFFF66"/>
                </a:solidFill>
                <a:effectLst/>
                <a:cs typeface="Times New Roman" pitchFamily="18" charset="0"/>
              </a:rPr>
              <a:t>В.В. Рєпкiна) </a:t>
            </a:r>
            <a:r>
              <a:rPr lang="uk-UA" sz="280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uk-UA" sz="280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uk-UA" sz="2800">
                <a:solidFill>
                  <a:srgbClr val="FFFF66"/>
                </a:solidFill>
                <a:effectLst/>
                <a:cs typeface="Times New Roman" pitchFamily="18" charset="0"/>
              </a:rPr>
              <a:t>Незалежного науково-методиного центру «Розвивальне навчання в Харкові».</a:t>
            </a:r>
            <a:r>
              <a:rPr lang="uk-UA" sz="4800" b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uk-UA" sz="4800" b="0">
                <a:solidFill>
                  <a:schemeClr val="tx1"/>
                </a:solidFill>
                <a:effectLst/>
                <a:latin typeface="Arial" charset="0"/>
              </a:rPr>
            </a:br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153602" name="Picture 2" descr="D:\101MSDCF\DSC06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0427">
            <a:off x="5999459" y="494890"/>
            <a:ext cx="2994877" cy="2246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Lef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SC01018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772" b="177"/>
          <a:stretch>
            <a:fillRect/>
          </a:stretch>
        </p:blipFill>
        <p:spPr bwMode="auto">
          <a:xfrm rot="586383">
            <a:off x="5775121" y="4178416"/>
            <a:ext cx="3186029" cy="2426785"/>
          </a:xfrm>
          <a:prstGeom prst="verticalScroll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43188" y="357188"/>
            <a:ext cx="6227762" cy="2000250"/>
          </a:xfrm>
          <a:solidFill>
            <a:srgbClr val="00FFFF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uk-UA" sz="3600" b="0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600" b="0" i="1">
                <a:latin typeface="Times New Roman" pitchFamily="18" charset="0"/>
              </a:rPr>
              <a:t>2008 рік </a:t>
            </a:r>
            <a:r>
              <a:rPr lang="uk-UA" sz="3000" b="0">
                <a:latin typeface="Times New Roman" pitchFamily="18" charset="0"/>
              </a:rPr>
              <a:t>– інтенсивний розвиток розвивального навчання в Харкові на базі масових шкіл</a:t>
            </a:r>
            <a:r>
              <a:rPr lang="ru-RU" sz="3000" b="0">
                <a:latin typeface="Times New Roman" pitchFamily="18" charset="0"/>
              </a:rPr>
              <a:t/>
            </a:r>
            <a:br>
              <a:rPr lang="ru-RU" sz="3000" b="0">
                <a:latin typeface="Times New Roman" pitchFamily="18" charset="0"/>
              </a:rPr>
            </a:br>
            <a:endParaRPr lang="ru-RU" sz="3000" b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813" y="2571750"/>
            <a:ext cx="70104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i="1"/>
              <a:t>       </a:t>
            </a:r>
            <a:r>
              <a:rPr lang="uk-UA" i="1" u="sng">
                <a:solidFill>
                  <a:srgbClr val="00FFFF"/>
                </a:solidFill>
              </a:rPr>
              <a:t>Напрямки роботи ХАНО:</a:t>
            </a:r>
            <a:endParaRPr lang="ru-RU">
              <a:solidFill>
                <a:srgbClr val="00FFFF"/>
              </a:solidFill>
            </a:endParaRPr>
          </a:p>
          <a:p>
            <a:r>
              <a:rPr lang="uk-UA" sz="2400">
                <a:solidFill>
                  <a:srgbClr val="00FFFF"/>
                </a:solidFill>
              </a:rPr>
              <a:t>розробка програм та пiдручникiв;</a:t>
            </a:r>
            <a:endParaRPr lang="ru-RU" sz="2400">
              <a:solidFill>
                <a:srgbClr val="00FFFF"/>
              </a:solidFill>
            </a:endParaRPr>
          </a:p>
          <a:p>
            <a:r>
              <a:rPr lang="uk-UA" sz="2400">
                <a:solidFill>
                  <a:srgbClr val="00FFFF"/>
                </a:solidFill>
              </a:rPr>
              <a:t>пiдготовка вчителiв та методистiв;</a:t>
            </a:r>
            <a:endParaRPr lang="ru-RU" sz="2400">
              <a:solidFill>
                <a:srgbClr val="00FFFF"/>
              </a:solidFill>
            </a:endParaRPr>
          </a:p>
          <a:p>
            <a:r>
              <a:rPr lang="uk-UA" sz="2400">
                <a:solidFill>
                  <a:srgbClr val="00FFFF"/>
                </a:solidFill>
              </a:rPr>
              <a:t>методична допомога школам;</a:t>
            </a:r>
            <a:endParaRPr lang="ru-RU" sz="2400">
              <a:solidFill>
                <a:srgbClr val="00FFFF"/>
              </a:solidFill>
            </a:endParaRPr>
          </a:p>
          <a:p>
            <a:r>
              <a:rPr lang="uk-UA" sz="2400">
                <a:solidFill>
                  <a:srgbClr val="00FFFF"/>
                </a:solidFill>
              </a:rPr>
              <a:t>рецензування урокiв та вiдеоматерiалiв;</a:t>
            </a:r>
            <a:endParaRPr lang="ru-RU" sz="2400">
              <a:solidFill>
                <a:srgbClr val="00FFFF"/>
              </a:solidFill>
            </a:endParaRPr>
          </a:p>
          <a:p>
            <a:r>
              <a:rPr lang="uk-UA" sz="2400">
                <a:solidFill>
                  <a:srgbClr val="00FFFF"/>
                </a:solidFill>
              </a:rPr>
              <a:t>науково-дослiдницька робота в базових школах;</a:t>
            </a:r>
          </a:p>
          <a:p>
            <a:r>
              <a:rPr lang="uk-UA" sz="2400">
                <a:solidFill>
                  <a:srgbClr val="00FFFF"/>
                </a:solidFill>
              </a:rPr>
              <a:t>видавництво i розмiщення лiтератури з розвивального навчання.</a:t>
            </a:r>
            <a:endParaRPr lang="ru-RU" sz="2400">
              <a:solidFill>
                <a:srgbClr val="00FFFF"/>
              </a:solidFill>
            </a:endParaRPr>
          </a:p>
          <a:p>
            <a:endParaRPr lang="ru-RU" sz="2400"/>
          </a:p>
        </p:txBody>
      </p:sp>
      <p:pic>
        <p:nvPicPr>
          <p:cNvPr id="4" name="Рисунок 3" descr="C:\Documents and Settings\Admin\Рабочий стол\101MSDCF\DSC00422.JPG"/>
          <p:cNvPicPr/>
          <p:nvPr/>
        </p:nvPicPr>
        <p:blipFill>
          <a:blip r:embed="rId3" cstate="print">
            <a:lum bright="7000" contrast="5000"/>
          </a:blip>
          <a:srcRect/>
          <a:stretch>
            <a:fillRect/>
          </a:stretch>
        </p:blipFill>
        <p:spPr bwMode="auto">
          <a:xfrm rot="20591299">
            <a:off x="81230" y="489612"/>
            <a:ext cx="2838941" cy="2141189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11</TotalTime>
  <Words>421</Words>
  <Application>Microsoft Office PowerPoint</Application>
  <PresentationFormat>Экран (4:3)</PresentationFormat>
  <Paragraphs>85</Paragraphs>
  <Slides>19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</vt:lpstr>
      <vt:lpstr>Monotype Corsiva</vt:lpstr>
      <vt:lpstr>Клен</vt:lpstr>
      <vt:lpstr> </vt:lpstr>
      <vt:lpstr>За думкою автора системи розвивльного навчання В.В.Давидова:  “Важливо дати дитині не знання, а спосіб його здобування”</vt:lpstr>
      <vt:lpstr>Слайд 3</vt:lpstr>
      <vt:lpstr>Слайд 4</vt:lpstr>
      <vt:lpstr>Слайд 5</vt:lpstr>
      <vt:lpstr> Травень 1963 рiк –  </vt:lpstr>
      <vt:lpstr>Друга половина 60-х рокiв –  iнтенсивна експериментальна робота  на базi школи № 17.   Середина 70-х рокiв -   В.В. Давидов та група дослiдникiв виконує державний план-заказ Мiнiстерства освiти: розробка системи початкового навчання- реалiзацiя нової теоретичної концепції.  Початок 80-х рокiв –  пiдготовка реалiзацiї системи розвивального навчання масової школи. </vt:lpstr>
      <vt:lpstr>1989 рiк - число класiв,  якi працюють за програмами РН  у м. Харковi та Харкiвській областi перебiльшує 150.          1991 рiк - створення авторами програм, пiдручникiв, навчальних та методичних посiбникiв  з розвивального навчання  (система Д.Б. Ельконiна -В.В.Давидова – В.В. Рєпкiна)  Незалежного науково-методиного центру «Розвивальне навчання в Харкові». </vt:lpstr>
      <vt:lpstr>                                                                                                                                                                                       2008 рік – інтенсивний розвиток розвивального навчання в Харкові на базі масових шкіл </vt:lpstr>
      <vt:lpstr>“Педагогіка повинна орієнтуватися не на вчорашній, а на завтрашній день дитячого розвитку”                                   </vt:lpstr>
      <vt:lpstr>1988 – апробація і удосконалення програм і методів розвивального навчання школярів у нашій школі</vt:lpstr>
      <vt:lpstr>Сьогодні  технологія розвивального навчання широко використовується на уроках математики та української мови в    1 – 6 класах  </vt:lpstr>
      <vt:lpstr>Слайд 13</vt:lpstr>
      <vt:lpstr>Особливості методики розвивального навчання</vt:lpstr>
      <vt:lpstr>Слайд 15</vt:lpstr>
      <vt:lpstr>       проводяться семінари,  в яких беруть участь  не тільки  вчителі міста і  Харківської області,  але й інших  областей України</vt:lpstr>
      <vt:lpstr>        Педагогічний колектив став                        переможцем II обласного конкурсу в номінації            “ Оновленій школі –                                      творчий    вчитель” </vt:lpstr>
      <vt:lpstr> Учні класів розвивального навчання беруть активну участь   у Всеукраїнських олімпіадах,  конкурсах, турнірах різного рівня</vt:lpstr>
      <vt:lpstr>“Діти – це і щастя, і турбота,  Відповідальність, і тривога теж. Без відпочинку й вихідних робота,  Любов така, яка немає меж!”                                             Н. Красоткіна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Пользователь Windows</cp:lastModifiedBy>
  <cp:revision>4</cp:revision>
  <dcterms:created xsi:type="dcterms:W3CDTF">2014-01-16T14:16:07Z</dcterms:created>
  <dcterms:modified xsi:type="dcterms:W3CDTF">2014-01-20T08:54:55Z</dcterms:modified>
</cp:coreProperties>
</file>