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96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472DD5C-B6A9-4714-908F-0B8F74738B98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7C1C90DE-A98B-4173-B17E-434F189FC4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193366E8-8A22-4400-BBA2-8D322280A6E8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3792D2CF-A01B-4515-8B40-3DC3425826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D0AA-A564-40E6-BDF9-FE3371FD07B4}" type="datetimeFigureOut">
              <a:rPr lang="en-US" smtClean="0"/>
              <a:pPr/>
              <a:t>4/28/2013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8728" y="571480"/>
            <a:ext cx="6400800" cy="1752600"/>
          </a:xfrm>
        </p:spPr>
        <p:txBody>
          <a:bodyPr/>
          <a:lstStyle/>
          <a:p>
            <a:r>
              <a:rPr lang="uk-UA" sz="4800" b="1" dirty="0" smtClean="0"/>
              <a:t>Заняття  6</a:t>
            </a:r>
            <a:endParaRPr lang="ru-RU" sz="4800" b="1" dirty="0" smtClean="0"/>
          </a:p>
          <a:p>
            <a:endParaRPr lang="ru-RU" noProof="0" dirty="0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714348" y="228599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uk-UA" sz="6700" dirty="0" smtClean="0">
                <a:solidFill>
                  <a:srgbClr val="C00000"/>
                </a:solidFill>
              </a:rPr>
              <a:t>Куля. Площа поверхні та об‘єм кулі.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noProof="0" dirty="0"/>
          </a:p>
        </p:txBody>
      </p:sp>
      <p:pic>
        <p:nvPicPr>
          <p:cNvPr id="6" name="Рисунок 5" descr="10"/>
          <p:cNvPicPr/>
          <p:nvPr/>
        </p:nvPicPr>
        <p:blipFill>
          <a:blip r:embed="rId3" cstate="print"/>
          <a:srcRect l="6615" r="6615"/>
          <a:stretch>
            <a:fillRect/>
          </a:stretch>
        </p:blipFill>
        <p:spPr bwMode="auto">
          <a:xfrm>
            <a:off x="0" y="1"/>
            <a:ext cx="242886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214290"/>
            <a:ext cx="8686800" cy="664371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1. </a:t>
            </a:r>
            <a:r>
              <a:rPr lang="uk-UA" dirty="0" smtClean="0"/>
              <a:t>Знайдіть площу поверхні кулі радіусом 8см.(256 см</a:t>
            </a:r>
            <a:r>
              <a:rPr lang="uk-UA" baseline="30000" dirty="0" smtClean="0"/>
              <a:t>2</a:t>
            </a:r>
            <a:r>
              <a:rPr lang="uk-UA" dirty="0" smtClean="0"/>
              <a:t>)</a:t>
            </a:r>
            <a:endParaRPr lang="ru-RU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2. </a:t>
            </a:r>
            <a:r>
              <a:rPr lang="uk-UA" dirty="0" smtClean="0"/>
              <a:t>Знайдіть об’єм кулі, якщо радіус кулі дорівнює 3см</a:t>
            </a:r>
            <a:r>
              <a:rPr lang="uk-UA" b="1" dirty="0" smtClean="0"/>
              <a:t>. </a:t>
            </a:r>
            <a:r>
              <a:rPr lang="uk-UA" dirty="0" smtClean="0"/>
              <a:t>(36 см</a:t>
            </a:r>
            <a:r>
              <a:rPr lang="uk-UA" baseline="30000" dirty="0" smtClean="0"/>
              <a:t>3</a:t>
            </a:r>
            <a:r>
              <a:rPr lang="uk-UA" dirty="0" smtClean="0"/>
              <a:t>)</a:t>
            </a:r>
            <a:endParaRPr lang="ru-RU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3</a:t>
            </a:r>
            <a:r>
              <a:rPr lang="uk-UA" dirty="0" smtClean="0">
                <a:solidFill>
                  <a:srgbClr val="C00000"/>
                </a:solidFill>
              </a:rPr>
              <a:t>. </a:t>
            </a:r>
            <a:r>
              <a:rPr lang="uk-UA" dirty="0" smtClean="0"/>
              <a:t>Знайдіть об'єм кулі, діаметр якої дорівнює 12 см. </a:t>
            </a:r>
            <a:r>
              <a:rPr lang="uk-UA" i="1" dirty="0" smtClean="0"/>
              <a:t>( 288π</a:t>
            </a:r>
            <a:r>
              <a:rPr lang="uk-UA" dirty="0" smtClean="0"/>
              <a:t> см</a:t>
            </a:r>
            <a:r>
              <a:rPr lang="uk-UA" baseline="30000" dirty="0" smtClean="0"/>
              <a:t>3</a:t>
            </a:r>
            <a:r>
              <a:rPr lang="uk-UA" dirty="0" smtClean="0"/>
              <a:t>.)</a:t>
            </a:r>
            <a:endParaRPr lang="ru-RU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4</a:t>
            </a:r>
            <a:r>
              <a:rPr lang="uk-UA" dirty="0" smtClean="0">
                <a:solidFill>
                  <a:srgbClr val="C00000"/>
                </a:solidFill>
              </a:rPr>
              <a:t>. </a:t>
            </a:r>
            <a:r>
              <a:rPr lang="uk-UA" dirty="0" smtClean="0"/>
              <a:t>Об'єм кулі дорівнює 36π см</a:t>
            </a:r>
            <a:r>
              <a:rPr lang="uk-UA" baseline="30000" dirty="0" smtClean="0"/>
              <a:t>3</a:t>
            </a:r>
            <a:r>
              <a:rPr lang="uk-UA" dirty="0" smtClean="0"/>
              <a:t>. Знайдіть радіус кулі. </a:t>
            </a:r>
            <a:r>
              <a:rPr lang="uk-UA" i="1" dirty="0" smtClean="0"/>
              <a:t>(Відповідь. </a:t>
            </a:r>
            <a:r>
              <a:rPr lang="uk-UA" dirty="0" smtClean="0"/>
              <a:t>3 см.)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 5. </a:t>
            </a:r>
            <a:r>
              <a:rPr lang="uk-UA" dirty="0" smtClean="0"/>
              <a:t>Площа великого круга кулі дорівнює 20π см</a:t>
            </a:r>
            <a:r>
              <a:rPr lang="uk-UA" baseline="30000" dirty="0" smtClean="0"/>
              <a:t>2</a:t>
            </a:r>
            <a:r>
              <a:rPr lang="uk-UA" dirty="0" smtClean="0"/>
              <a:t>. Знайдіть площу поверхні кулі. .(80 см</a:t>
            </a:r>
            <a:r>
              <a:rPr lang="uk-UA" baseline="30000" dirty="0" smtClean="0"/>
              <a:t>2</a:t>
            </a:r>
            <a:r>
              <a:rPr lang="uk-UA" dirty="0" smtClean="0"/>
              <a:t>)</a:t>
            </a:r>
            <a:endParaRPr lang="ru-RU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6.</a:t>
            </a:r>
            <a:r>
              <a:rPr lang="uk-UA" dirty="0" smtClean="0"/>
              <a:t>Знайдіть площу великого круга і довжину великого кола, якщо радіус кулі дорівнює 2 см. .(4 см</a:t>
            </a:r>
            <a:r>
              <a:rPr lang="uk-UA" baseline="30000" dirty="0" smtClean="0"/>
              <a:t>2 </a:t>
            </a:r>
            <a:r>
              <a:rPr lang="uk-UA" dirty="0" smtClean="0"/>
              <a:t>, 4 см)</a:t>
            </a:r>
            <a:endParaRPr lang="ru-RU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7.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Об'єми двох куль відносяться як 27 : 64. Як відносяться пло­щі їхніх поверхонь?(9:16)</a:t>
            </a:r>
            <a:endParaRPr lang="ru-RU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8.</a:t>
            </a:r>
            <a:r>
              <a:rPr lang="uk-UA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Площі поверхонь двох куль відносяться як 9 : 16. Як відно­сяться об'єми куль? (27 : 64)</a:t>
            </a:r>
            <a:endParaRPr lang="ru-RU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9. </a:t>
            </a:r>
            <a:r>
              <a:rPr lang="uk-UA" dirty="0" smtClean="0"/>
              <a:t>Припустимо, що Земля має форму кулі радіусом приблиз­но 6400 км,    тоді суша становить 30% площі всієї поверхні планети. Знайдіть площу суші. (</a:t>
            </a:r>
            <a:r>
              <a:rPr lang="uk-UA" i="1" dirty="0" smtClean="0"/>
              <a:t>Відповідь. </a:t>
            </a:r>
            <a:r>
              <a:rPr lang="uk-UA" dirty="0" smtClean="0"/>
              <a:t>154 337 280км</a:t>
            </a:r>
            <a:r>
              <a:rPr lang="uk-UA" baseline="30000" dirty="0" smtClean="0"/>
              <a:t>2</a:t>
            </a:r>
            <a:r>
              <a:rPr lang="uk-UA" dirty="0" smtClean="0"/>
              <a:t>.)</a:t>
            </a:r>
            <a:endParaRPr lang="ru-RU" dirty="0" smtClean="0"/>
          </a:p>
          <a:p>
            <a:r>
              <a:rPr lang="uk-UA" b="1" dirty="0" smtClean="0">
                <a:solidFill>
                  <a:srgbClr val="C00000"/>
                </a:solidFill>
              </a:rPr>
              <a:t>10</a:t>
            </a:r>
            <a:r>
              <a:rPr lang="uk-UA" dirty="0" smtClean="0"/>
              <a:t>.Дві чавунні кулі діаметрами 8 см і 12 см переплавили в одну кулю.    Знайдіть радіус цієї кулі. (235 см)</a:t>
            </a:r>
            <a:endParaRPr lang="ru-RU" dirty="0" smtClean="0"/>
          </a:p>
          <a:p>
            <a:endParaRPr lang="ru-RU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85720" y="1571612"/>
            <a:ext cx="8286808" cy="228601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Бажаємо</a:t>
            </a:r>
            <a: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60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успіхів</a:t>
            </a:r>
            <a: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b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6000" noProof="0" dirty="0"/>
          </a:p>
        </p:txBody>
      </p:sp>
      <p:pic>
        <p:nvPicPr>
          <p:cNvPr id="19457" name="Picture 1" descr="C:\Documents and Settings\Администратор\Local Settings\Temporary Internet Files\Content.IE5\8BN1QDJS\MM900283551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4714884"/>
            <a:ext cx="1785950" cy="1696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14282" y="-142900"/>
            <a:ext cx="8229600" cy="1714512"/>
          </a:xfrm>
        </p:spPr>
        <p:txBody>
          <a:bodyPr>
            <a:normAutofit/>
          </a:bodyPr>
          <a:lstStyle/>
          <a:p>
            <a:r>
              <a:rPr lang="uk-UA" sz="2800" i="1" dirty="0">
                <a:solidFill>
                  <a:srgbClr val="C00000"/>
                </a:solidFill>
                <a:latin typeface="Calibri" pitchFamily="34" charset="0"/>
              </a:rPr>
              <a:t>Кулею </a:t>
            </a:r>
            <a:r>
              <a:rPr lang="uk-UA" sz="2800" dirty="0">
                <a:latin typeface="Calibri" pitchFamily="34" charset="0"/>
              </a:rPr>
              <a:t>називається тіло, утворене </a:t>
            </a:r>
            <a:r>
              <a:rPr lang="uk-UA" sz="2800" dirty="0" smtClean="0">
                <a:latin typeface="Calibri" pitchFamily="34" charset="0"/>
              </a:rPr>
              <a:t>обертанням </a:t>
            </a:r>
            <a:r>
              <a:rPr lang="uk-UA" sz="2800" dirty="0">
                <a:latin typeface="Calibri" pitchFamily="34" charset="0"/>
              </a:rPr>
              <a:t>круга навколо діаметра </a:t>
            </a:r>
            <a:endParaRPr lang="ru-RU" sz="2800" noProof="0" dirty="0">
              <a:latin typeface="Calibri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786578" y="1643050"/>
            <a:ext cx="1984379" cy="2143140"/>
            <a:chOff x="8850" y="2111"/>
            <a:chExt cx="2224" cy="28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850" y="2111"/>
              <a:ext cx="2224" cy="288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02" y="2174"/>
              <a:ext cx="2153" cy="234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 prstMaterial="dkEdge"/>
          </p:spPr>
        </p:pic>
      </p:grp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2844" y="1428736"/>
            <a:ext cx="59293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Сферою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називається поверхня, яка складається з усіх точок простору,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що розташовані на даній відстані (яка називається радіусом) від даної точки (яка називається центром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44" y="3749457"/>
            <a:ext cx="87154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Calibri" pitchFamily="34" charset="0"/>
              </a:rPr>
              <a:t>Відрізок, який сполучає центр сфери з точкою сфери, нази­вається </a:t>
            </a:r>
            <a:r>
              <a:rPr lang="uk-UA" sz="2800" i="1" dirty="0" smtClean="0">
                <a:solidFill>
                  <a:srgbClr val="C00000"/>
                </a:solidFill>
                <a:latin typeface="Calibri" pitchFamily="34" charset="0"/>
              </a:rPr>
              <a:t>радіусом</a:t>
            </a:r>
            <a:r>
              <a:rPr lang="uk-UA" sz="2800" i="1" dirty="0" smtClean="0">
                <a:latin typeface="Calibri" pitchFamily="34" charset="0"/>
              </a:rPr>
              <a:t> </a:t>
            </a:r>
            <a:r>
              <a:rPr lang="uk-UA" sz="2800" dirty="0" smtClean="0">
                <a:latin typeface="Calibri" pitchFamily="34" charset="0"/>
              </a:rPr>
              <a:t>сфери. Відрізок, який сполучає дві точки сфери і проходить через центр сфери, називається </a:t>
            </a:r>
            <a:r>
              <a:rPr lang="uk-UA" sz="2800" i="1" dirty="0" smtClean="0">
                <a:solidFill>
                  <a:srgbClr val="C00000"/>
                </a:solidFill>
                <a:latin typeface="Calibri" pitchFamily="34" charset="0"/>
              </a:rPr>
              <a:t>діаметром</a:t>
            </a:r>
            <a:r>
              <a:rPr lang="uk-UA" sz="2800" dirty="0" smtClean="0">
                <a:latin typeface="Calibri" pitchFamily="34" charset="0"/>
              </a:rPr>
              <a:t> сфери.</a:t>
            </a:r>
            <a:br>
              <a:rPr lang="uk-UA" sz="2800" dirty="0" smtClean="0">
                <a:latin typeface="Calibri" pitchFamily="34" charset="0"/>
              </a:rPr>
            </a:br>
            <a:r>
              <a:rPr lang="uk-UA" sz="2800" dirty="0" smtClean="0">
                <a:latin typeface="Calibri" pitchFamily="34" charset="0"/>
              </a:rPr>
              <a:t>На рис. 279 точка </a:t>
            </a:r>
            <a:r>
              <a:rPr lang="uk-UA" sz="2800" i="1" dirty="0" smtClean="0">
                <a:latin typeface="Calibri" pitchFamily="34" charset="0"/>
              </a:rPr>
              <a:t>О</a:t>
            </a:r>
            <a:r>
              <a:rPr lang="uk-UA" sz="2800" dirty="0" smtClean="0">
                <a:latin typeface="Calibri" pitchFamily="34" charset="0"/>
              </a:rPr>
              <a:t> — центр сфери, </a:t>
            </a:r>
            <a:r>
              <a:rPr lang="uk-UA" sz="2800" i="1" dirty="0" smtClean="0">
                <a:latin typeface="Calibri" pitchFamily="34" charset="0"/>
              </a:rPr>
              <a:t>ОА, ОВ </a:t>
            </a:r>
            <a:r>
              <a:rPr lang="uk-UA" sz="2800" dirty="0" smtClean="0">
                <a:latin typeface="Calibri" pitchFamily="34" charset="0"/>
              </a:rPr>
              <a:t>— радіуси сфери,</a:t>
            </a:r>
            <a:br>
              <a:rPr lang="uk-UA" sz="2800" dirty="0" smtClean="0">
                <a:latin typeface="Calibri" pitchFamily="34" charset="0"/>
              </a:rPr>
            </a:br>
            <a:r>
              <a:rPr lang="uk-UA" sz="2800" i="1" dirty="0" smtClean="0">
                <a:latin typeface="Calibri" pitchFamily="34" charset="0"/>
              </a:rPr>
              <a:t>АВ </a:t>
            </a:r>
            <a:r>
              <a:rPr lang="uk-UA" sz="2800" dirty="0" smtClean="0">
                <a:latin typeface="Calibri" pitchFamily="34" charset="0"/>
              </a:rPr>
              <a:t>— діаметр сфери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229600" cy="1050924"/>
          </a:xfrm>
        </p:spPr>
        <p:txBody>
          <a:bodyPr>
            <a:normAutofit fontScale="90000"/>
          </a:bodyPr>
          <a:lstStyle/>
          <a:p>
            <a:r>
              <a:rPr lang="uk-UA" sz="3100" dirty="0"/>
              <a:t>Площина, яка проходить через центр кулі (сфери), називається </a:t>
            </a:r>
            <a:r>
              <a:rPr lang="uk-UA" sz="3100" i="1" dirty="0">
                <a:solidFill>
                  <a:srgbClr val="C00000"/>
                </a:solidFill>
              </a:rPr>
              <a:t>діаметральною площиною.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uk-UA" sz="3100" dirty="0"/>
              <a:t>Переріз кулі (сфери) діаметральною площиною називаються </a:t>
            </a:r>
            <a:r>
              <a:rPr lang="uk-UA" sz="3100" i="1" dirty="0">
                <a:solidFill>
                  <a:srgbClr val="C00000"/>
                </a:solidFill>
              </a:rPr>
              <a:t>великим кругом (великим колом).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noProof="0" dirty="0">
              <a:solidFill>
                <a:srgbClr val="C00000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09600" y="3048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Kulia"/>
          <p:cNvPicPr/>
          <p:nvPr/>
        </p:nvPicPr>
        <p:blipFill>
          <a:blip r:embed="rId3" cstate="print">
            <a:grayscl/>
          </a:blip>
          <a:srcRect l="7516" b="27425"/>
          <a:stretch>
            <a:fillRect/>
          </a:stretch>
        </p:blipFill>
        <p:spPr bwMode="auto">
          <a:xfrm>
            <a:off x="1142976" y="3214686"/>
            <a:ext cx="6858048" cy="339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uk-UA" sz="4000" b="1" dirty="0" smtClean="0">
                <a:solidFill>
                  <a:srgbClr val="C00000"/>
                </a:solidFill>
              </a:rPr>
              <a:t>Площа поверхні кулі                   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4000" b="1" dirty="0" smtClean="0"/>
              <a:t>S</a:t>
            </a:r>
            <a:r>
              <a:rPr lang="uk-UA" sz="4000" b="1" baseline="-25000" dirty="0" smtClean="0"/>
              <a:t>поверхні </a:t>
            </a:r>
            <a:r>
              <a:rPr lang="en-US" sz="4000" b="1" dirty="0" smtClean="0"/>
              <a:t>=4</a:t>
            </a:r>
            <a:r>
              <a:rPr lang="uk-UA" sz="4000" b="1" dirty="0" smtClean="0"/>
              <a:t>П</a:t>
            </a:r>
            <a:r>
              <a:rPr lang="en-US" sz="4000" b="1" dirty="0" smtClean="0"/>
              <a:t>R</a:t>
            </a:r>
            <a:r>
              <a:rPr lang="en-US" sz="4000" b="1" baseline="30000" dirty="0" smtClean="0"/>
              <a:t>2</a:t>
            </a:r>
            <a:r>
              <a:rPr lang="uk-UA" sz="4000" b="1" baseline="30000" dirty="0" smtClean="0"/>
              <a:t>.</a:t>
            </a:r>
            <a:endParaRPr lang="ru-RU" sz="4000" dirty="0" smtClean="0"/>
          </a:p>
          <a:p>
            <a:endParaRPr lang="ru-RU" noProof="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3286116" y="3714752"/>
          <a:ext cx="2179643" cy="2179643"/>
        </p:xfrm>
        <a:graphic>
          <a:graphicData uri="http://schemas.openxmlformats.org/presentationml/2006/ole">
            <p:oleObj spid="_x0000_s33793" r:id="rId4" imgW="1393560" imgH="1393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4800" b="1" dirty="0" smtClean="0">
                <a:solidFill>
                  <a:srgbClr val="C00000"/>
                </a:solidFill>
              </a:rPr>
              <a:t>Об’єм кулі</a:t>
            </a:r>
            <a:endParaRPr lang="ru-RU" sz="4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sz="4800" b="1" dirty="0" smtClean="0"/>
              <a:t>V=</a:t>
            </a:r>
            <a:r>
              <a:rPr lang="en-US" sz="4800" b="1" baseline="30000" dirty="0" smtClean="0"/>
              <a:t>4</a:t>
            </a:r>
            <a:r>
              <a:rPr lang="uk-UA" sz="4800" b="1" baseline="30000" dirty="0" smtClean="0"/>
              <a:t>/</a:t>
            </a:r>
            <a:r>
              <a:rPr lang="en-US" sz="4800" b="1" baseline="-25000" dirty="0" smtClean="0"/>
              <a:t>3</a:t>
            </a:r>
            <a:r>
              <a:rPr lang="uk-UA" sz="4800" b="1" dirty="0" smtClean="0"/>
              <a:t>П</a:t>
            </a:r>
            <a:r>
              <a:rPr lang="en-US" sz="4800" b="1" dirty="0" smtClean="0"/>
              <a:t>R</a:t>
            </a:r>
            <a:r>
              <a:rPr lang="en-US" sz="4800" b="1" baseline="30000" dirty="0" smtClean="0"/>
              <a:t>3</a:t>
            </a:r>
            <a:endParaRPr lang="ru-RU" sz="4800" noProof="0" dirty="0"/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3286125" y="3714750"/>
          <a:ext cx="2179638" cy="2179638"/>
        </p:xfrm>
        <a:graphic>
          <a:graphicData uri="http://schemas.openxmlformats.org/presentationml/2006/ole">
            <p:oleObj spid="_x0000_s31745" r:id="rId4" imgW="1393560" imgH="1393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7" name="Rectangle 6"/>
          <p:cNvSpPr>
            <a:spLocks noGrp="1"/>
          </p:cNvSpPr>
          <p:nvPr>
            <p:ph type="body" idx="1"/>
          </p:nvPr>
        </p:nvSpPr>
        <p:spPr>
          <a:xfrm>
            <a:off x="571472" y="1142984"/>
            <a:ext cx="7772400" cy="1500187"/>
          </a:xfrm>
        </p:spPr>
        <p:txBody>
          <a:bodyPr/>
          <a:lstStyle/>
          <a:p>
            <a:pPr lvl="0"/>
            <a:endParaRPr lang="ru-RU" dirty="0" smtClean="0"/>
          </a:p>
          <a:p>
            <a:endParaRPr lang="ru-RU" i="1" noProof="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071546"/>
            <a:ext cx="69054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Задачі з готовим розв‘язанням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9697" name="Picture 1" descr="C:\Documents and Settings\Администратор\Local Settings\Temporary Internet Files\Content.IE5\ODM5YDUX\MM90030982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857496"/>
            <a:ext cx="3165681" cy="2690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Задача№1.</a:t>
            </a:r>
            <a:r>
              <a:rPr lang="uk-UA" b="1" dirty="0"/>
              <a:t>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2700" dirty="0" smtClean="0">
                <a:solidFill>
                  <a:srgbClr val="FFC000"/>
                </a:solidFill>
              </a:rPr>
              <a:t>Знайдіть </a:t>
            </a:r>
            <a:r>
              <a:rPr lang="uk-UA" sz="2700" dirty="0">
                <a:solidFill>
                  <a:srgbClr val="FFC000"/>
                </a:solidFill>
              </a:rPr>
              <a:t>площу </a:t>
            </a:r>
            <a:r>
              <a:rPr lang="uk-UA" sz="2700" dirty="0" smtClean="0">
                <a:solidFill>
                  <a:srgbClr val="FFC000"/>
                </a:solidFill>
              </a:rPr>
              <a:t>поверхні </a:t>
            </a:r>
            <a:r>
              <a:rPr lang="uk-UA" sz="2700" dirty="0">
                <a:solidFill>
                  <a:srgbClr val="FFC000"/>
                </a:solidFill>
              </a:rPr>
              <a:t>кулі, діаметр якої 10см</a:t>
            </a:r>
            <a:r>
              <a:rPr lang="uk-UA" sz="2700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			</a:t>
            </a:r>
            <a:r>
              <a:rPr lang="ru-RU" dirty="0"/>
              <a:t/>
            </a:r>
            <a:br>
              <a:rPr lang="ru-RU" dirty="0"/>
            </a:br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600201"/>
            <a:ext cx="5257808" cy="39719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err="1" smtClean="0"/>
              <a:t>Розв’язання</a:t>
            </a:r>
            <a:r>
              <a:rPr lang="ru-RU" sz="2400" b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АВ-діаметр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АО=ОВ=10/2=5 (см) </a:t>
            </a:r>
            <a:r>
              <a:rPr lang="pt-BR" sz="2400" dirty="0" smtClean="0"/>
              <a:t>R=5</a:t>
            </a:r>
            <a:r>
              <a:rPr lang="ru-RU" sz="2400" dirty="0" smtClean="0"/>
              <a:t>см.</a:t>
            </a:r>
            <a:br>
              <a:rPr lang="ru-RU" sz="2400" dirty="0" smtClean="0"/>
            </a:br>
            <a:r>
              <a:rPr lang="pt-BR" sz="2400" dirty="0" smtClean="0"/>
              <a:t>S</a:t>
            </a:r>
            <a:r>
              <a:rPr lang="ru-RU" sz="2400" dirty="0" smtClean="0"/>
              <a:t>=4</a:t>
            </a:r>
            <a:r>
              <a:rPr lang="pt-BR" sz="2400" dirty="0" smtClean="0"/>
              <a:t>πR</a:t>
            </a:r>
            <a:r>
              <a:rPr lang="ru-RU" sz="2400" dirty="0" smtClean="0"/>
              <a:t>²=4</a:t>
            </a:r>
            <a:r>
              <a:rPr lang="pt-BR" sz="2400" dirty="0" smtClean="0"/>
              <a:t>π</a:t>
            </a:r>
            <a:r>
              <a:rPr lang="uk-UA" sz="2400" dirty="0" smtClean="0"/>
              <a:t>*</a:t>
            </a:r>
            <a:r>
              <a:rPr lang="ru-RU" sz="2400" dirty="0" smtClean="0"/>
              <a:t>5²=100</a:t>
            </a:r>
            <a:r>
              <a:rPr lang="pt-BR" sz="2400" dirty="0" smtClean="0"/>
              <a:t>π</a:t>
            </a:r>
            <a:r>
              <a:rPr lang="ru-RU" sz="2400" dirty="0" smtClean="0"/>
              <a:t> (см²)</a:t>
            </a:r>
            <a:br>
              <a:rPr lang="ru-RU" sz="2400" dirty="0" smtClean="0"/>
            </a:br>
            <a:r>
              <a:rPr lang="ru-RU" sz="2400" b="1" dirty="0" err="1" smtClean="0"/>
              <a:t>Відповідь</a:t>
            </a:r>
            <a:r>
              <a:rPr lang="ru-RU" sz="2400" b="1" dirty="0" smtClean="0"/>
              <a:t>:</a:t>
            </a:r>
            <a:r>
              <a:rPr lang="ru-RU" sz="2400" dirty="0" smtClean="0"/>
              <a:t> 100π см²</a:t>
            </a:r>
            <a:br>
              <a:rPr lang="ru-RU" sz="2400" dirty="0" smtClean="0"/>
            </a:br>
            <a:endParaRPr lang="ru-RU" sz="2400" noProof="0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6643702" y="1785926"/>
          <a:ext cx="2262126" cy="2357454"/>
        </p:xfrm>
        <a:graphic>
          <a:graphicData uri="http://schemas.openxmlformats.org/presentationml/2006/ole">
            <p:oleObj spid="_x0000_s27649" r:id="rId4" imgW="1393560" imgH="1453320" progId="">
              <p:embed/>
            </p:oleObj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3550981"/>
            <a:ext cx="892971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Задача№2.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Площа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поверхні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кулі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дорівнює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 400π см².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Знайдіть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її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об’єм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Розвязання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=4/3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³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πR²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²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=S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=400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/4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=100 (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см)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R=10 (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см)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=4/3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=4/3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*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=4000/3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(см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³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Відповідь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4000/3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³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Задача №3. </a:t>
            </a:r>
            <a:r>
              <a:rPr lang="uk-UA" sz="2400" dirty="0" smtClean="0">
                <a:solidFill>
                  <a:srgbClr val="C00000"/>
                </a:solidFill>
              </a:rPr>
              <a:t> </a:t>
            </a:r>
            <a:r>
              <a:rPr lang="uk-UA" sz="2400" dirty="0" smtClean="0">
                <a:solidFill>
                  <a:srgbClr val="FFC000"/>
                </a:solidFill>
              </a:rPr>
              <a:t>Відстань </a:t>
            </a:r>
            <a:r>
              <a:rPr lang="uk-UA" sz="2400" dirty="0">
                <a:solidFill>
                  <a:srgbClr val="FFC000"/>
                </a:solidFill>
              </a:rPr>
              <a:t>між центрами трьох куль, які попарно зовнішньо </a:t>
            </a:r>
            <a:r>
              <a:rPr lang="uk-UA" sz="2400" dirty="0" smtClean="0">
                <a:solidFill>
                  <a:srgbClr val="FFC000"/>
                </a:solidFill>
              </a:rPr>
              <a:t>дотикаються</a:t>
            </a:r>
            <a:r>
              <a:rPr lang="uk-UA" sz="2400" dirty="0">
                <a:solidFill>
                  <a:srgbClr val="FFC000"/>
                </a:solidFill>
              </a:rPr>
              <a:t>, дорівнюють </a:t>
            </a:r>
            <a:r>
              <a:rPr lang="en-US" sz="2400" dirty="0" smtClean="0">
                <a:solidFill>
                  <a:srgbClr val="FFC000"/>
                </a:solidFill>
              </a:rPr>
              <a:t/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uk-UA" sz="2400" dirty="0" smtClean="0">
                <a:solidFill>
                  <a:srgbClr val="FFC000"/>
                </a:solidFill>
              </a:rPr>
              <a:t>6 </a:t>
            </a:r>
            <a:r>
              <a:rPr lang="uk-UA" sz="2400" dirty="0">
                <a:solidFill>
                  <a:srgbClr val="FFC000"/>
                </a:solidFill>
              </a:rPr>
              <a:t>см, 8 </a:t>
            </a:r>
            <a:r>
              <a:rPr lang="uk-UA" sz="2400" dirty="0" err="1">
                <a:solidFill>
                  <a:srgbClr val="FFC000"/>
                </a:solidFill>
              </a:rPr>
              <a:t>см</a:t>
            </a:r>
            <a:r>
              <a:rPr lang="uk-UA" sz="2400" dirty="0">
                <a:solidFill>
                  <a:srgbClr val="FFC000"/>
                </a:solidFill>
              </a:rPr>
              <a:t> і 10 см. </a:t>
            </a:r>
            <a:r>
              <a:rPr lang="uk-UA" sz="2400" dirty="0" smtClean="0">
                <a:solidFill>
                  <a:srgbClr val="FFC000"/>
                </a:solidFill>
              </a:rPr>
              <a:t>Знайдіть </a:t>
            </a:r>
            <a:r>
              <a:rPr lang="uk-UA" sz="2400" dirty="0">
                <a:solidFill>
                  <a:srgbClr val="FFC000"/>
                </a:solidFill>
              </a:rPr>
              <a:t>об'єми цих куль.</a:t>
            </a:r>
            <a:r>
              <a:rPr lang="ru-RU" sz="2400" dirty="0">
                <a:solidFill>
                  <a:srgbClr val="FFC000"/>
                </a:solidFill>
              </a:rPr>
              <a:t/>
            </a:r>
            <a:br>
              <a:rPr lang="ru-RU" sz="2400" dirty="0">
                <a:solidFill>
                  <a:srgbClr val="FFC000"/>
                </a:solidFill>
              </a:rPr>
            </a:br>
            <a:endParaRPr lang="ru-RU" sz="2400" noProof="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b="1" dirty="0" smtClean="0"/>
              <a:t>Розв'язання</a:t>
            </a:r>
            <a:endParaRPr lang="ru-RU" b="1" dirty="0" smtClean="0"/>
          </a:p>
          <a:p>
            <a:r>
              <a:rPr lang="uk-UA" dirty="0" smtClean="0"/>
              <a:t>Нехай </a:t>
            </a:r>
            <a:r>
              <a:rPr lang="en-US" dirty="0" smtClean="0"/>
              <a:t>r</a:t>
            </a:r>
            <a:r>
              <a:rPr lang="uk-UA" baseline="-25000" dirty="0" smtClean="0"/>
              <a:t>1</a:t>
            </a:r>
            <a:r>
              <a:rPr lang="uk-UA" dirty="0" smtClean="0"/>
              <a:t>, </a:t>
            </a:r>
            <a:r>
              <a:rPr lang="en-US" dirty="0" smtClean="0"/>
              <a:t>r</a:t>
            </a:r>
            <a:r>
              <a:rPr lang="uk-UA" baseline="-25000" dirty="0" smtClean="0"/>
              <a:t>2</a:t>
            </a:r>
            <a:r>
              <a:rPr lang="uk-UA" dirty="0" smtClean="0"/>
              <a:t>, </a:t>
            </a:r>
            <a:r>
              <a:rPr lang="en-US" dirty="0" smtClean="0"/>
              <a:t>r</a:t>
            </a:r>
            <a:r>
              <a:rPr lang="uk-UA" baseline="-25000" dirty="0" smtClean="0"/>
              <a:t>3</a:t>
            </a:r>
            <a:r>
              <a:rPr lang="uk-UA" dirty="0" smtClean="0"/>
              <a:t> — радіуси шуканих куль (рис. 166), тоді:  </a:t>
            </a:r>
            <a:endParaRPr lang="ru-RU" dirty="0" smtClean="0"/>
          </a:p>
          <a:p>
            <a:r>
              <a:rPr lang="uk-UA" dirty="0" smtClean="0"/>
              <a:t>Додавши ці рівності, одержимо:  2 (</a:t>
            </a:r>
            <a:r>
              <a:rPr lang="en-US" dirty="0" smtClean="0"/>
              <a:t>r</a:t>
            </a:r>
            <a:r>
              <a:rPr lang="uk-UA" baseline="-25000" dirty="0" smtClean="0"/>
              <a:t>1</a:t>
            </a:r>
            <a:r>
              <a:rPr lang="uk-UA" dirty="0" smtClean="0"/>
              <a:t> + </a:t>
            </a:r>
            <a:r>
              <a:rPr lang="en-US" dirty="0" smtClean="0"/>
              <a:t>r</a:t>
            </a:r>
            <a:r>
              <a:rPr lang="uk-UA" baseline="-25000" dirty="0" smtClean="0"/>
              <a:t>2</a:t>
            </a:r>
            <a:r>
              <a:rPr lang="uk-UA" dirty="0" smtClean="0"/>
              <a:t> + </a:t>
            </a:r>
            <a:r>
              <a:rPr lang="en-US" dirty="0" smtClean="0"/>
              <a:t>r</a:t>
            </a:r>
            <a:r>
              <a:rPr lang="uk-UA" baseline="-25000" dirty="0" smtClean="0"/>
              <a:t>3</a:t>
            </a:r>
            <a:r>
              <a:rPr lang="uk-UA" dirty="0" smtClean="0"/>
              <a:t>) = 24, звідси </a:t>
            </a:r>
            <a:r>
              <a:rPr lang="en-US" dirty="0" smtClean="0"/>
              <a:t>r</a:t>
            </a:r>
            <a:r>
              <a:rPr lang="uk-UA" baseline="-25000" dirty="0" smtClean="0"/>
              <a:t>1</a:t>
            </a:r>
            <a:r>
              <a:rPr lang="uk-UA" dirty="0" smtClean="0"/>
              <a:t> + </a:t>
            </a:r>
            <a:r>
              <a:rPr lang="en-US" dirty="0" smtClean="0"/>
              <a:t>r</a:t>
            </a:r>
            <a:r>
              <a:rPr lang="uk-UA" baseline="-25000" dirty="0" smtClean="0"/>
              <a:t>2</a:t>
            </a:r>
            <a:r>
              <a:rPr lang="uk-UA" dirty="0" smtClean="0"/>
              <a:t> + </a:t>
            </a:r>
            <a:r>
              <a:rPr lang="en-US" dirty="0" smtClean="0"/>
              <a:t>r</a:t>
            </a:r>
            <a:r>
              <a:rPr lang="uk-UA" baseline="-25000" dirty="0" smtClean="0"/>
              <a:t>3</a:t>
            </a:r>
            <a:r>
              <a:rPr lang="uk-UA" dirty="0" smtClean="0"/>
              <a:t> = 12 .  </a:t>
            </a:r>
            <a:endParaRPr lang="ru-RU" dirty="0" smtClean="0"/>
          </a:p>
          <a:p>
            <a:r>
              <a:rPr lang="uk-UA" dirty="0" smtClean="0"/>
              <a:t>Отже, </a:t>
            </a:r>
            <a:r>
              <a:rPr lang="en-US" dirty="0" smtClean="0"/>
              <a:t>r</a:t>
            </a:r>
            <a:r>
              <a:rPr lang="uk-UA" baseline="-25000" dirty="0" smtClean="0"/>
              <a:t>1</a:t>
            </a:r>
            <a:r>
              <a:rPr lang="uk-UA" dirty="0" smtClean="0"/>
              <a:t> = 12 – (</a:t>
            </a:r>
            <a:r>
              <a:rPr lang="en-US" dirty="0" smtClean="0"/>
              <a:t>r</a:t>
            </a:r>
            <a:r>
              <a:rPr lang="uk-UA" baseline="-25000" dirty="0" smtClean="0"/>
              <a:t>2</a:t>
            </a:r>
            <a:r>
              <a:rPr lang="uk-UA" dirty="0" smtClean="0"/>
              <a:t> + </a:t>
            </a:r>
            <a:r>
              <a:rPr lang="en-US" dirty="0" smtClean="0"/>
              <a:t>r</a:t>
            </a:r>
            <a:r>
              <a:rPr lang="uk-UA" baseline="-25000" dirty="0" smtClean="0"/>
              <a:t>3</a:t>
            </a:r>
            <a:r>
              <a:rPr lang="uk-UA" dirty="0" smtClean="0"/>
              <a:t>) = 12 – 10 = 2  (см); </a:t>
            </a:r>
            <a:r>
              <a:rPr lang="en-US" dirty="0" smtClean="0"/>
              <a:t>r</a:t>
            </a:r>
            <a:r>
              <a:rPr lang="uk-UA" baseline="-25000" dirty="0" smtClean="0"/>
              <a:t>2 </a:t>
            </a:r>
            <a:r>
              <a:rPr lang="uk-UA" dirty="0" smtClean="0"/>
              <a:t>= 12 – (</a:t>
            </a:r>
            <a:r>
              <a:rPr lang="en-US" dirty="0" smtClean="0"/>
              <a:t>r</a:t>
            </a:r>
            <a:r>
              <a:rPr lang="uk-UA" baseline="-25000" dirty="0" smtClean="0"/>
              <a:t>1 </a:t>
            </a:r>
            <a:r>
              <a:rPr lang="uk-UA" dirty="0" smtClean="0"/>
              <a:t>+ </a:t>
            </a:r>
            <a:r>
              <a:rPr lang="en-US" dirty="0" smtClean="0"/>
              <a:t>r</a:t>
            </a:r>
            <a:r>
              <a:rPr lang="uk-UA" baseline="-25000" dirty="0" smtClean="0"/>
              <a:t>3</a:t>
            </a:r>
            <a:r>
              <a:rPr lang="uk-UA" dirty="0" smtClean="0"/>
              <a:t>) = 12 – 8 = 4 (см); </a:t>
            </a:r>
            <a:endParaRPr lang="ru-RU" dirty="0" smtClean="0"/>
          </a:p>
          <a:p>
            <a:r>
              <a:rPr lang="en-US" dirty="0" smtClean="0"/>
              <a:t>r</a:t>
            </a:r>
            <a:r>
              <a:rPr lang="ru-RU" baseline="-25000" dirty="0" smtClean="0"/>
              <a:t>3 </a:t>
            </a:r>
            <a:r>
              <a:rPr lang="ru-RU" dirty="0" smtClean="0"/>
              <a:t>= 12 – (</a:t>
            </a:r>
            <a:r>
              <a:rPr lang="en-US" dirty="0" smtClean="0"/>
              <a:t>r</a:t>
            </a:r>
            <a:r>
              <a:rPr lang="ru-RU" baseline="-25000" dirty="0" smtClean="0"/>
              <a:t>1 </a:t>
            </a:r>
            <a:r>
              <a:rPr lang="ru-RU" dirty="0" smtClean="0"/>
              <a:t>+ г</a:t>
            </a:r>
            <a:r>
              <a:rPr lang="ru-RU" baseline="-25000" dirty="0" smtClean="0"/>
              <a:t>2</a:t>
            </a:r>
            <a:r>
              <a:rPr lang="ru-RU" dirty="0" smtClean="0"/>
              <a:t>) = 12 – 6 = 6 (см). </a:t>
            </a:r>
          </a:p>
          <a:p>
            <a:r>
              <a:rPr lang="ru-RU" dirty="0" err="1" smtClean="0"/>
              <a:t>Шукані</a:t>
            </a:r>
            <a:r>
              <a:rPr lang="ru-RU" dirty="0" smtClean="0"/>
              <a:t> </a:t>
            </a:r>
            <a:r>
              <a:rPr lang="ru-RU" dirty="0" err="1" smtClean="0"/>
              <a:t>об'єми</a:t>
            </a:r>
            <a:r>
              <a:rPr lang="ru-RU" dirty="0" smtClean="0"/>
              <a:t> </a:t>
            </a:r>
            <a:r>
              <a:rPr lang="en-US" dirty="0" smtClean="0"/>
              <a:t>V</a:t>
            </a:r>
            <a:r>
              <a:rPr lang="ru-RU" baseline="-25000" dirty="0" smtClean="0"/>
              <a:t>1</a:t>
            </a:r>
            <a:r>
              <a:rPr lang="ru-RU" dirty="0" smtClean="0"/>
              <a:t>, </a:t>
            </a: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ru-RU" dirty="0" smtClean="0"/>
              <a:t>, </a:t>
            </a:r>
            <a:r>
              <a:rPr lang="en-US" dirty="0" smtClean="0"/>
              <a:t>V</a:t>
            </a:r>
            <a:r>
              <a:rPr lang="ru-RU" baseline="-25000" dirty="0" smtClean="0"/>
              <a:t>3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куль:</a:t>
            </a:r>
          </a:p>
          <a:p>
            <a:r>
              <a:rPr lang="ru-RU" dirty="0" smtClean="0"/>
              <a:t>V</a:t>
            </a:r>
            <a:r>
              <a:rPr lang="ru-RU" baseline="-25000" dirty="0" smtClean="0"/>
              <a:t>1 </a:t>
            </a:r>
            <a:r>
              <a:rPr lang="ru-RU" dirty="0" smtClean="0"/>
              <a:t>= </a:t>
            </a:r>
            <a:r>
              <a:rPr lang="en-US" dirty="0" smtClean="0"/>
              <a:t>π </a:t>
            </a:r>
            <a:r>
              <a:rPr lang="ru-RU" dirty="0" smtClean="0"/>
              <a:t> = </a:t>
            </a:r>
            <a:r>
              <a:rPr lang="en-US" dirty="0" smtClean="0"/>
              <a:t>π</a:t>
            </a:r>
            <a:r>
              <a:rPr lang="ru-RU" dirty="0" smtClean="0"/>
              <a:t> · 8 = </a:t>
            </a:r>
            <a:r>
              <a:rPr lang="en-US" dirty="0" smtClean="0"/>
              <a:t>π</a:t>
            </a:r>
            <a:r>
              <a:rPr lang="ru-RU" dirty="0" smtClean="0"/>
              <a:t> (см</a:t>
            </a:r>
            <a:r>
              <a:rPr lang="ru-RU" baseline="30000" dirty="0" smtClean="0"/>
              <a:t>3</a:t>
            </a:r>
            <a:r>
              <a:rPr lang="ru-RU" dirty="0" smtClean="0"/>
              <a:t>);</a:t>
            </a:r>
          </a:p>
          <a:p>
            <a:r>
              <a:rPr lang="ru-RU" dirty="0" smtClean="0"/>
              <a:t>V</a:t>
            </a:r>
            <a:r>
              <a:rPr lang="ru-RU" baseline="-25000" dirty="0" smtClean="0"/>
              <a:t>2 </a:t>
            </a:r>
            <a:r>
              <a:rPr lang="ru-RU" dirty="0" smtClean="0"/>
              <a:t>= </a:t>
            </a:r>
            <a:r>
              <a:rPr lang="en-US" dirty="0" smtClean="0"/>
              <a:t>π </a:t>
            </a:r>
            <a:r>
              <a:rPr lang="ru-RU" dirty="0" smtClean="0"/>
              <a:t> = </a:t>
            </a:r>
            <a:r>
              <a:rPr lang="en-US" dirty="0" smtClean="0"/>
              <a:t>π</a:t>
            </a:r>
            <a:r>
              <a:rPr lang="ru-RU" dirty="0" smtClean="0"/>
              <a:t> · 64 = </a:t>
            </a:r>
            <a:r>
              <a:rPr lang="en-US" dirty="0" smtClean="0"/>
              <a:t>π</a:t>
            </a:r>
            <a:r>
              <a:rPr lang="ru-RU" dirty="0" smtClean="0"/>
              <a:t> (см</a:t>
            </a:r>
            <a:r>
              <a:rPr lang="ru-RU" baseline="30000" dirty="0" smtClean="0"/>
              <a:t>3</a:t>
            </a:r>
            <a:r>
              <a:rPr lang="ru-RU" dirty="0" smtClean="0"/>
              <a:t>);</a:t>
            </a:r>
          </a:p>
          <a:p>
            <a:r>
              <a:rPr lang="ru-RU" dirty="0" smtClean="0"/>
              <a:t>V</a:t>
            </a:r>
            <a:r>
              <a:rPr lang="ru-RU" baseline="-25000" dirty="0" smtClean="0"/>
              <a:t>3 </a:t>
            </a:r>
            <a:r>
              <a:rPr lang="ru-RU" dirty="0" smtClean="0"/>
              <a:t>= </a:t>
            </a:r>
            <a:r>
              <a:rPr lang="en-US" dirty="0" smtClean="0"/>
              <a:t>π </a:t>
            </a:r>
            <a:r>
              <a:rPr lang="ru-RU" dirty="0" smtClean="0"/>
              <a:t> = </a:t>
            </a:r>
            <a:r>
              <a:rPr lang="en-US" dirty="0" smtClean="0"/>
              <a:t>π</a:t>
            </a:r>
            <a:r>
              <a:rPr lang="ru-RU" dirty="0" smtClean="0"/>
              <a:t> · 216 = 288</a:t>
            </a:r>
            <a:r>
              <a:rPr lang="en-US" dirty="0" smtClean="0"/>
              <a:t>π</a:t>
            </a:r>
            <a:r>
              <a:rPr lang="ru-RU" dirty="0" smtClean="0"/>
              <a:t> (см</a:t>
            </a:r>
            <a:r>
              <a:rPr lang="ru-RU" baseline="30000" dirty="0" smtClean="0"/>
              <a:t>3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Відповідь</a:t>
            </a:r>
            <a:r>
              <a:rPr lang="ru-RU" dirty="0" smtClean="0"/>
              <a:t>: </a:t>
            </a:r>
            <a:r>
              <a:rPr lang="en-US" dirty="0" smtClean="0"/>
              <a:t>π</a:t>
            </a:r>
            <a:r>
              <a:rPr lang="ru-RU" dirty="0" smtClean="0"/>
              <a:t> см</a:t>
            </a:r>
            <a:r>
              <a:rPr lang="ru-RU" baseline="30000" dirty="0" smtClean="0"/>
              <a:t>3</a:t>
            </a:r>
            <a:r>
              <a:rPr lang="ru-RU" dirty="0" smtClean="0"/>
              <a:t>; </a:t>
            </a:r>
            <a:r>
              <a:rPr lang="en-US" dirty="0" smtClean="0"/>
              <a:t>π</a:t>
            </a:r>
            <a:r>
              <a:rPr lang="ru-RU" dirty="0" smtClean="0"/>
              <a:t> см</a:t>
            </a:r>
            <a:r>
              <a:rPr lang="ru-RU" baseline="30000" dirty="0" smtClean="0"/>
              <a:t>3</a:t>
            </a:r>
            <a:r>
              <a:rPr lang="ru-RU" dirty="0" smtClean="0"/>
              <a:t> 288</a:t>
            </a:r>
            <a:r>
              <a:rPr lang="en-US" dirty="0" smtClean="0"/>
              <a:t>π</a:t>
            </a:r>
            <a:r>
              <a:rPr lang="ru-RU" dirty="0" smtClean="0"/>
              <a:t> см</a:t>
            </a:r>
            <a:r>
              <a:rPr lang="ru-RU" baseline="30000" dirty="0" smtClean="0"/>
              <a:t>3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643314"/>
            <a:ext cx="335755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noProof="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47968" y="2967335"/>
            <a:ext cx="88480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Задачі для самостійного </a:t>
            </a:r>
          </a:p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розв‘язання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3574" name="Picture 22" descr="C:\Documents and Settings\Администратор\Local Settings\Temporary Internet Files\Content.IE5\G7YPQBCJ\MM900336891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6447" y="4500570"/>
            <a:ext cx="1272727" cy="1743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16596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87B8FD-33DA-4A14-B764-96DB17189A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TS010165961</Template>
  <TotalTime>0</TotalTime>
  <Words>599</Words>
  <Application>Microsoft Office PowerPoint</Application>
  <PresentationFormat>Экран (4:3)</PresentationFormat>
  <Paragraphs>58</Paragraphs>
  <Slides>11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TS010165961</vt:lpstr>
      <vt:lpstr>Куля. Площа поверхні та об‘єм кулі. </vt:lpstr>
      <vt:lpstr>Кулею називається тіло, утворене обертанням круга навколо діаметра </vt:lpstr>
      <vt:lpstr>Площина, яка проходить через центр кулі (сфери), називається діаметральною площиною. Переріз кулі (сфери) діаметральною площиною називаються великим кругом (великим колом). </vt:lpstr>
      <vt:lpstr>Слайд 4</vt:lpstr>
      <vt:lpstr>Слайд 5</vt:lpstr>
      <vt:lpstr>Слайд 6</vt:lpstr>
      <vt:lpstr>Задача№1.  Знайдіть площу поверхні кулі, діаметр якої 10см.     </vt:lpstr>
      <vt:lpstr>Задача №3.  Відстань між центрами трьох куль, які попарно зовнішньо дотикаються, дорівнюють  6 см, 8 см і 10 см. Знайдіть об'єми цих куль. </vt:lpstr>
      <vt:lpstr>Слайд 9</vt:lpstr>
      <vt:lpstr>Слайд 10</vt:lpstr>
      <vt:lpstr>Бажаємо успіхів!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2013-04-27T18:02:15Z</dcterms:created>
  <dcterms:modified xsi:type="dcterms:W3CDTF">2013-04-28T14:40:21Z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TC101659619990</vt:lpwstr>
  </property>
</Properties>
</file>