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2"/>
  </p:notesMasterIdLst>
  <p:sldIdLst>
    <p:sldId id="256" r:id="rId2"/>
    <p:sldId id="258" r:id="rId3"/>
    <p:sldId id="259" r:id="rId4"/>
    <p:sldId id="266" r:id="rId5"/>
    <p:sldId id="257" r:id="rId6"/>
    <p:sldId id="261" r:id="rId7"/>
    <p:sldId id="262" r:id="rId8"/>
    <p:sldId id="264" r:id="rId9"/>
    <p:sldId id="263"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3" d="100"/>
          <a:sy n="73" d="100"/>
        </p:scale>
        <p:origin x="-42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A31C9-B9F3-4262-86E6-C676CBE262B8}" type="datetimeFigureOut">
              <a:rPr lang="ru-RU" smtClean="0"/>
              <a:pPr/>
              <a:t>01.01.2002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FD9B94-F25F-45F2-8C49-69F5AC70A76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6FD9B94-F25F-45F2-8C49-69F5AC70A765}"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AA16E39F-220F-4C9E-AE44-FBE4FDD5C78A}" type="datetimeFigureOut">
              <a:rPr lang="ru-RU" smtClean="0"/>
              <a:pPr/>
              <a:t>01.01.2002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0B07984F-9334-4FA2-B82A-CC98FAD20E2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A16E39F-220F-4C9E-AE44-FBE4FDD5C78A}" type="datetimeFigureOut">
              <a:rPr lang="ru-RU" smtClean="0"/>
              <a:pPr/>
              <a:t>01.01.2002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B07984F-9334-4FA2-B82A-CC98FAD20E2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A16E39F-220F-4C9E-AE44-FBE4FDD5C78A}" type="datetimeFigureOut">
              <a:rPr lang="ru-RU" smtClean="0"/>
              <a:pPr/>
              <a:t>01.01.2002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B07984F-9334-4FA2-B82A-CC98FAD20E2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A16E39F-220F-4C9E-AE44-FBE4FDD5C78A}" type="datetimeFigureOut">
              <a:rPr lang="ru-RU" smtClean="0"/>
              <a:pPr/>
              <a:t>01.01.2002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B07984F-9334-4FA2-B82A-CC98FAD20E26}"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A16E39F-220F-4C9E-AE44-FBE4FDD5C78A}" type="datetimeFigureOut">
              <a:rPr lang="ru-RU" smtClean="0"/>
              <a:pPr/>
              <a:t>01.01.2002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B07984F-9334-4FA2-B82A-CC98FAD20E26}"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A16E39F-220F-4C9E-AE44-FBE4FDD5C78A}" type="datetimeFigureOut">
              <a:rPr lang="ru-RU" smtClean="0"/>
              <a:pPr/>
              <a:t>01.01.2002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B07984F-9334-4FA2-B82A-CC98FAD20E26}"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A16E39F-220F-4C9E-AE44-FBE4FDD5C78A}" type="datetimeFigureOut">
              <a:rPr lang="ru-RU" smtClean="0"/>
              <a:pPr/>
              <a:t>01.01.2002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B07984F-9334-4FA2-B82A-CC98FAD20E2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AA16E39F-220F-4C9E-AE44-FBE4FDD5C78A}" type="datetimeFigureOut">
              <a:rPr lang="ru-RU" smtClean="0"/>
              <a:pPr/>
              <a:t>01.01.2002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B07984F-9334-4FA2-B82A-CC98FAD20E26}"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A16E39F-220F-4C9E-AE44-FBE4FDD5C78A}" type="datetimeFigureOut">
              <a:rPr lang="ru-RU" smtClean="0"/>
              <a:pPr/>
              <a:t>01.01.2002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B07984F-9334-4FA2-B82A-CC98FAD20E2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AA16E39F-220F-4C9E-AE44-FBE4FDD5C78A}" type="datetimeFigureOut">
              <a:rPr lang="ru-RU" smtClean="0"/>
              <a:pPr/>
              <a:t>01.01.2002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B07984F-9334-4FA2-B82A-CC98FAD20E2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AA16E39F-220F-4C9E-AE44-FBE4FDD5C78A}" type="datetimeFigureOut">
              <a:rPr lang="ru-RU" smtClean="0"/>
              <a:pPr/>
              <a:t>01.01.2002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0B07984F-9334-4FA2-B82A-CC98FAD20E26}"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16E39F-220F-4C9E-AE44-FBE4FDD5C78A}" type="datetimeFigureOut">
              <a:rPr lang="ru-RU" smtClean="0"/>
              <a:pPr/>
              <a:t>01.01.2002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07984F-9334-4FA2-B82A-CC98FAD20E2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88640"/>
            <a:ext cx="7772400" cy="1161474"/>
          </a:xfrm>
        </p:spPr>
        <p:txBody>
          <a:bodyPr>
            <a:noAutofit/>
          </a:bodyPr>
          <a:lstStyle/>
          <a:p>
            <a:pPr algn="ctr"/>
            <a:r>
              <a:rPr lang="uk-UA" sz="1800" dirty="0" smtClean="0">
                <a:solidFill>
                  <a:schemeClr val="tx1"/>
                </a:solidFill>
                <a:effectLst>
                  <a:outerShdw blurRad="38100" dist="38100" dir="2700000" algn="tl">
                    <a:srgbClr val="000000">
                      <a:alpha val="43137"/>
                    </a:srgbClr>
                  </a:outerShdw>
                </a:effectLst>
              </a:rPr>
              <a:t>ГОЛОВНЕ УПРАВЛІННЯ ОСВІТИ ТА НАУКИ</a:t>
            </a:r>
            <a:r>
              <a:rPr lang="ru-RU" sz="1800" dirty="0" smtClean="0">
                <a:solidFill>
                  <a:schemeClr val="tx1"/>
                </a:solidFill>
                <a:effectLst>
                  <a:outerShdw blurRad="38100" dist="38100" dir="2700000" algn="tl">
                    <a:srgbClr val="000000">
                      <a:alpha val="43137"/>
                    </a:srgbClr>
                  </a:outerShdw>
                </a:effectLst>
              </a:rPr>
              <a:t/>
            </a:r>
            <a:br>
              <a:rPr lang="ru-RU" sz="1800" dirty="0" smtClean="0">
                <a:solidFill>
                  <a:schemeClr val="tx1"/>
                </a:solidFill>
                <a:effectLst>
                  <a:outerShdw blurRad="38100" dist="38100" dir="2700000" algn="tl">
                    <a:srgbClr val="000000">
                      <a:alpha val="43137"/>
                    </a:srgbClr>
                  </a:outerShdw>
                </a:effectLst>
              </a:rPr>
            </a:br>
            <a:r>
              <a:rPr lang="uk-UA" sz="1800" dirty="0" smtClean="0">
                <a:solidFill>
                  <a:schemeClr val="tx1"/>
                </a:solidFill>
                <a:effectLst>
                  <a:outerShdw blurRad="38100" dist="38100" dir="2700000" algn="tl">
                    <a:srgbClr val="000000">
                      <a:alpha val="43137"/>
                    </a:srgbClr>
                  </a:outerShdw>
                </a:effectLst>
              </a:rPr>
              <a:t>ХАРКІВСЬКОЇ ОБЛАСНОЇ ДЕРЖАВНОЇ АДМІНІСТРАЦІЇ</a:t>
            </a:r>
            <a:r>
              <a:rPr lang="ru-RU" sz="1800" dirty="0" smtClean="0">
                <a:solidFill>
                  <a:schemeClr val="tx1"/>
                </a:solidFill>
                <a:effectLst>
                  <a:outerShdw blurRad="38100" dist="38100" dir="2700000" algn="tl">
                    <a:srgbClr val="000000">
                      <a:alpha val="43137"/>
                    </a:srgbClr>
                  </a:outerShdw>
                </a:effectLst>
              </a:rPr>
              <a:t/>
            </a:r>
            <a:br>
              <a:rPr lang="ru-RU" sz="1800" dirty="0" smtClean="0">
                <a:solidFill>
                  <a:schemeClr val="tx1"/>
                </a:solidFill>
                <a:effectLst>
                  <a:outerShdw blurRad="38100" dist="38100" dir="2700000" algn="tl">
                    <a:srgbClr val="000000">
                      <a:alpha val="43137"/>
                    </a:srgbClr>
                  </a:outerShdw>
                </a:effectLst>
              </a:rPr>
            </a:br>
            <a:r>
              <a:rPr lang="uk-UA" sz="1800" dirty="0" smtClean="0">
                <a:solidFill>
                  <a:schemeClr val="tx1"/>
                </a:solidFill>
                <a:effectLst>
                  <a:outerShdw blurRad="38100" dist="38100" dir="2700000" algn="tl">
                    <a:srgbClr val="000000">
                      <a:alpha val="43137"/>
                    </a:srgbClr>
                  </a:outerShdw>
                </a:effectLst>
              </a:rPr>
              <a:t>ХАРКІВСЬКЕ ТЕРИТОРІАЛЬНЕ ВІДДІЛЕННЯ</a:t>
            </a:r>
            <a:r>
              <a:rPr lang="ru-RU" sz="1800" dirty="0" smtClean="0">
                <a:solidFill>
                  <a:schemeClr val="tx1"/>
                </a:solidFill>
                <a:effectLst>
                  <a:outerShdw blurRad="38100" dist="38100" dir="2700000" algn="tl">
                    <a:srgbClr val="000000">
                      <a:alpha val="43137"/>
                    </a:srgbClr>
                  </a:outerShdw>
                </a:effectLst>
              </a:rPr>
              <a:t/>
            </a:r>
            <a:br>
              <a:rPr lang="ru-RU" sz="1800" dirty="0" smtClean="0">
                <a:solidFill>
                  <a:schemeClr val="tx1"/>
                </a:solidFill>
                <a:effectLst>
                  <a:outerShdw blurRad="38100" dist="38100" dir="2700000" algn="tl">
                    <a:srgbClr val="000000">
                      <a:alpha val="43137"/>
                    </a:srgbClr>
                  </a:outerShdw>
                </a:effectLst>
              </a:rPr>
            </a:br>
            <a:r>
              <a:rPr lang="uk-UA" sz="1800" dirty="0" smtClean="0">
                <a:solidFill>
                  <a:schemeClr val="tx1"/>
                </a:solidFill>
                <a:effectLst>
                  <a:outerShdw blurRad="38100" dist="38100" dir="2700000" algn="tl">
                    <a:srgbClr val="000000">
                      <a:alpha val="43137"/>
                    </a:srgbClr>
                  </a:outerShdw>
                </a:effectLst>
              </a:rPr>
              <a:t>МАЛОЇ АКАДЕМІЇ НАУК УКРАЇНИ</a:t>
            </a:r>
            <a:endParaRPr lang="ru-RU" sz="1800" dirty="0"/>
          </a:p>
        </p:txBody>
      </p:sp>
      <p:sp>
        <p:nvSpPr>
          <p:cNvPr id="3" name="Подзаголовок 2"/>
          <p:cNvSpPr>
            <a:spLocks noGrp="1"/>
          </p:cNvSpPr>
          <p:nvPr>
            <p:ph type="subTitle" idx="1"/>
          </p:nvPr>
        </p:nvSpPr>
        <p:spPr>
          <a:xfrm>
            <a:off x="0" y="2996952"/>
            <a:ext cx="9144000" cy="3246393"/>
          </a:xfrm>
          <a:noFill/>
          <a:ln>
            <a:noFill/>
          </a:ln>
          <a:effectLst>
            <a:outerShdw blurRad="50800" dist="50800" dir="5400000" sx="1000" sy="1000" algn="ctr" rotWithShape="0">
              <a:srgbClr val="000000">
                <a:alpha val="43137"/>
              </a:srgbClr>
            </a:outerShdw>
          </a:effectLst>
        </p:spPr>
        <p:txBody>
          <a:bodyPr>
            <a:normAutofit lnSpcReduction="10000"/>
          </a:bodyPr>
          <a:lstStyle/>
          <a:p>
            <a:pPr algn="ctr">
              <a:lnSpc>
                <a:spcPct val="80000"/>
              </a:lnSpc>
              <a:spcBef>
                <a:spcPts val="0"/>
              </a:spcBef>
            </a:pPr>
            <a:r>
              <a:rPr lang="uk-UA" sz="2100" dirty="0" smtClean="0">
                <a:solidFill>
                  <a:schemeClr val="tx1"/>
                </a:solidFill>
                <a:latin typeface="Time Roman" pitchFamily="2" charset="0"/>
              </a:rPr>
              <a:t>Виконав </a:t>
            </a:r>
            <a:r>
              <a:rPr lang="uk-UA" sz="2100" dirty="0" smtClean="0">
                <a:solidFill>
                  <a:schemeClr val="tx1"/>
                </a:solidFill>
                <a:latin typeface="Time Roman" pitchFamily="2" charset="0"/>
              </a:rPr>
              <a:t>Костенко </a:t>
            </a:r>
            <a:r>
              <a:rPr lang="uk-UA" sz="2100" dirty="0" smtClean="0">
                <a:solidFill>
                  <a:schemeClr val="tx1"/>
                </a:solidFill>
                <a:latin typeface="Time Roman" pitchFamily="2" charset="0"/>
              </a:rPr>
              <a:t>Артем Валерійович</a:t>
            </a:r>
            <a:endParaRPr lang="ru-RU" sz="2100" dirty="0" smtClean="0">
              <a:solidFill>
                <a:schemeClr val="tx1"/>
              </a:solidFill>
              <a:latin typeface="Time Roman" pitchFamily="2" charset="0"/>
            </a:endParaRPr>
          </a:p>
          <a:p>
            <a:pPr algn="ctr">
              <a:lnSpc>
                <a:spcPct val="80000"/>
              </a:lnSpc>
              <a:spcBef>
                <a:spcPts val="0"/>
              </a:spcBef>
            </a:pPr>
            <a:r>
              <a:rPr lang="uk-UA" sz="2100" dirty="0" smtClean="0">
                <a:solidFill>
                  <a:schemeClr val="tx1"/>
                </a:solidFill>
                <a:latin typeface="Time Roman" pitchFamily="2" charset="0"/>
              </a:rPr>
              <a:t>учень </a:t>
            </a:r>
            <a:r>
              <a:rPr lang="uk-UA" sz="3200" dirty="0" smtClean="0">
                <a:solidFill>
                  <a:schemeClr val="tx1"/>
                </a:solidFill>
                <a:latin typeface="Time Roman" pitchFamily="2" charset="0"/>
              </a:rPr>
              <a:t>10-</a:t>
            </a:r>
            <a:r>
              <a:rPr lang="uk-UA" sz="2100" dirty="0" smtClean="0">
                <a:solidFill>
                  <a:schemeClr val="tx1"/>
                </a:solidFill>
                <a:latin typeface="Time Roman" pitchFamily="2" charset="0"/>
              </a:rPr>
              <a:t>А класу </a:t>
            </a:r>
          </a:p>
          <a:p>
            <a:pPr algn="ctr">
              <a:lnSpc>
                <a:spcPct val="80000"/>
              </a:lnSpc>
              <a:spcBef>
                <a:spcPts val="0"/>
              </a:spcBef>
            </a:pPr>
            <a:r>
              <a:rPr lang="uk-UA" sz="2100" dirty="0" smtClean="0">
                <a:solidFill>
                  <a:schemeClr val="tx1"/>
                </a:solidFill>
                <a:latin typeface="Time Roman" pitchFamily="2" charset="0"/>
              </a:rPr>
              <a:t>Харківської спеціалізованої </a:t>
            </a:r>
            <a:endParaRPr lang="en-US" sz="2100" dirty="0" smtClean="0">
              <a:solidFill>
                <a:schemeClr val="tx1"/>
              </a:solidFill>
              <a:latin typeface="Time Roman" pitchFamily="2" charset="0"/>
            </a:endParaRPr>
          </a:p>
          <a:p>
            <a:pPr algn="ctr">
              <a:lnSpc>
                <a:spcPct val="80000"/>
              </a:lnSpc>
              <a:spcBef>
                <a:spcPts val="0"/>
              </a:spcBef>
            </a:pPr>
            <a:r>
              <a:rPr lang="uk-UA" sz="2100" dirty="0" smtClean="0">
                <a:solidFill>
                  <a:schemeClr val="tx1"/>
                </a:solidFill>
                <a:latin typeface="Time Roman" pitchFamily="2" charset="0"/>
              </a:rPr>
              <a:t>школи І-ІІІ ступенів №</a:t>
            </a:r>
            <a:r>
              <a:rPr lang="uk-UA" sz="2800" dirty="0" smtClean="0">
                <a:solidFill>
                  <a:schemeClr val="tx1"/>
                </a:solidFill>
                <a:latin typeface="Time Roman" pitchFamily="2" charset="0"/>
              </a:rPr>
              <a:t>85</a:t>
            </a:r>
          </a:p>
          <a:p>
            <a:pPr algn="ctr">
              <a:lnSpc>
                <a:spcPct val="80000"/>
              </a:lnSpc>
              <a:spcBef>
                <a:spcPts val="0"/>
              </a:spcBef>
            </a:pPr>
            <a:r>
              <a:rPr lang="uk-UA" sz="2100" dirty="0" smtClean="0">
                <a:solidFill>
                  <a:schemeClr val="tx1"/>
                </a:solidFill>
                <a:latin typeface="Time Roman" pitchFamily="2" charset="0"/>
              </a:rPr>
              <a:t>Харківської міської ради </a:t>
            </a:r>
          </a:p>
          <a:p>
            <a:pPr algn="ctr">
              <a:lnSpc>
                <a:spcPct val="80000"/>
              </a:lnSpc>
              <a:spcBef>
                <a:spcPts val="0"/>
              </a:spcBef>
            </a:pPr>
            <a:r>
              <a:rPr lang="uk-UA" sz="2100" dirty="0" smtClean="0">
                <a:solidFill>
                  <a:schemeClr val="tx1"/>
                </a:solidFill>
                <a:latin typeface="Time Roman" pitchFamily="2" charset="0"/>
              </a:rPr>
              <a:t>Харківської області</a:t>
            </a:r>
            <a:endParaRPr lang="ru-RU" sz="2100" dirty="0" smtClean="0">
              <a:solidFill>
                <a:schemeClr val="tx1"/>
              </a:solidFill>
              <a:latin typeface="Time Roman" pitchFamily="2" charset="0"/>
            </a:endParaRPr>
          </a:p>
          <a:p>
            <a:pPr algn="ctr">
              <a:lnSpc>
                <a:spcPct val="80000"/>
              </a:lnSpc>
              <a:spcBef>
                <a:spcPts val="0"/>
              </a:spcBef>
            </a:pPr>
            <a:r>
              <a:rPr lang="uk-UA" sz="2100" dirty="0" smtClean="0">
                <a:solidFill>
                  <a:schemeClr val="tx1"/>
                </a:solidFill>
                <a:latin typeface="Time Roman" pitchFamily="2" charset="0"/>
              </a:rPr>
              <a:t>Науковий керівник вчитель інформатики </a:t>
            </a:r>
            <a:endParaRPr lang="en-US" sz="2100" dirty="0" smtClean="0">
              <a:solidFill>
                <a:schemeClr val="tx1"/>
              </a:solidFill>
              <a:latin typeface="Time Roman" pitchFamily="2" charset="0"/>
            </a:endParaRPr>
          </a:p>
          <a:p>
            <a:pPr algn="ctr">
              <a:lnSpc>
                <a:spcPct val="80000"/>
              </a:lnSpc>
              <a:spcBef>
                <a:spcPts val="0"/>
              </a:spcBef>
            </a:pPr>
            <a:r>
              <a:rPr lang="uk-UA" sz="2100" dirty="0" smtClean="0">
                <a:solidFill>
                  <a:schemeClr val="tx1"/>
                </a:solidFill>
                <a:latin typeface="Time Roman" pitchFamily="2" charset="0"/>
              </a:rPr>
              <a:t>Харківської спеціалізованої школи І-ІІІ </a:t>
            </a:r>
            <a:endParaRPr lang="en-US" sz="2100" dirty="0" smtClean="0">
              <a:solidFill>
                <a:schemeClr val="tx1"/>
              </a:solidFill>
              <a:latin typeface="Time Roman" pitchFamily="2" charset="0"/>
            </a:endParaRPr>
          </a:p>
          <a:p>
            <a:pPr algn="ctr">
              <a:lnSpc>
                <a:spcPct val="80000"/>
              </a:lnSpc>
              <a:spcBef>
                <a:spcPts val="0"/>
              </a:spcBef>
            </a:pPr>
            <a:r>
              <a:rPr lang="uk-UA" sz="2100" dirty="0" smtClean="0">
                <a:solidFill>
                  <a:schemeClr val="tx1"/>
                </a:solidFill>
                <a:latin typeface="Time Roman" pitchFamily="2" charset="0"/>
              </a:rPr>
              <a:t>ступенів №</a:t>
            </a:r>
            <a:r>
              <a:rPr lang="uk-UA" sz="2800" dirty="0" smtClean="0">
                <a:solidFill>
                  <a:schemeClr val="tx1"/>
                </a:solidFill>
                <a:latin typeface="Time Roman" pitchFamily="2" charset="0"/>
              </a:rPr>
              <a:t>85</a:t>
            </a:r>
            <a:r>
              <a:rPr lang="uk-UA" sz="2100" dirty="0" smtClean="0">
                <a:solidFill>
                  <a:schemeClr val="tx1"/>
                </a:solidFill>
                <a:latin typeface="Time Roman" pitchFamily="2" charset="0"/>
              </a:rPr>
              <a:t> Харківської міської ради</a:t>
            </a:r>
            <a:endParaRPr lang="en-US" sz="2100" dirty="0" smtClean="0">
              <a:solidFill>
                <a:schemeClr val="tx1"/>
              </a:solidFill>
              <a:latin typeface="Time Roman" pitchFamily="2" charset="0"/>
            </a:endParaRPr>
          </a:p>
          <a:p>
            <a:pPr algn="ctr">
              <a:lnSpc>
                <a:spcPct val="80000"/>
              </a:lnSpc>
              <a:spcBef>
                <a:spcPts val="0"/>
              </a:spcBef>
            </a:pPr>
            <a:r>
              <a:rPr lang="uk-UA" sz="2100" dirty="0" smtClean="0">
                <a:solidFill>
                  <a:schemeClr val="bg1"/>
                </a:solidFill>
                <a:latin typeface="Time Roman" pitchFamily="2" charset="0"/>
              </a:rPr>
              <a:t>Харківської області </a:t>
            </a:r>
          </a:p>
          <a:p>
            <a:pPr algn="ctr">
              <a:lnSpc>
                <a:spcPct val="80000"/>
              </a:lnSpc>
              <a:spcBef>
                <a:spcPts val="0"/>
              </a:spcBef>
            </a:pPr>
            <a:r>
              <a:rPr lang="uk-UA" sz="2100" dirty="0" err="1" smtClean="0">
                <a:solidFill>
                  <a:schemeClr val="bg1"/>
                </a:solidFill>
                <a:latin typeface="Time Roman" pitchFamily="2" charset="0"/>
              </a:rPr>
              <a:t>Шкумат</a:t>
            </a:r>
            <a:r>
              <a:rPr lang="uk-UA" sz="2100" dirty="0" smtClean="0">
                <a:solidFill>
                  <a:schemeClr val="bg1"/>
                </a:solidFill>
                <a:latin typeface="Time Roman" pitchFamily="2" charset="0"/>
              </a:rPr>
              <a:t> Наталя Миколаївна</a:t>
            </a:r>
            <a:endParaRPr lang="ru-RU" sz="2100" dirty="0" smtClean="0">
              <a:solidFill>
                <a:schemeClr val="bg1"/>
              </a:solidFill>
              <a:latin typeface="Time Roman" pitchFamily="2" charset="0"/>
            </a:endParaRPr>
          </a:p>
          <a:p>
            <a:pPr algn="ctr">
              <a:lnSpc>
                <a:spcPct val="80000"/>
              </a:lnSpc>
            </a:pPr>
            <a:r>
              <a:rPr lang="uk-UA" sz="2100" dirty="0" smtClean="0">
                <a:solidFill>
                  <a:schemeClr val="tx1"/>
                </a:solidFill>
                <a:latin typeface="Time Roman" pitchFamily="2" charset="0"/>
              </a:rPr>
              <a:t> </a:t>
            </a:r>
            <a:endParaRPr lang="ru-RU" sz="2100" dirty="0" smtClean="0">
              <a:solidFill>
                <a:schemeClr val="tx1"/>
              </a:solidFill>
              <a:latin typeface="Time Roman" pitchFamily="2" charset="0"/>
            </a:endParaRPr>
          </a:p>
          <a:p>
            <a:endParaRPr lang="ru-RU" dirty="0"/>
          </a:p>
        </p:txBody>
      </p:sp>
      <p:sp>
        <p:nvSpPr>
          <p:cNvPr id="5" name="Прямоугольник 4"/>
          <p:cNvSpPr/>
          <p:nvPr/>
        </p:nvSpPr>
        <p:spPr>
          <a:xfrm>
            <a:off x="0" y="1556792"/>
            <a:ext cx="9144000" cy="1138773"/>
          </a:xfrm>
          <a:prstGeom prst="rect">
            <a:avLst/>
          </a:prstGeom>
          <a:noFill/>
        </p:spPr>
        <p:txBody>
          <a:bodyPr wrap="square" lIns="91440" tIns="45720" rIns="91440" bIns="45720">
            <a:spAutoFit/>
          </a:bodyPr>
          <a:lstStyle/>
          <a:p>
            <a:pPr algn="ctr">
              <a:lnSpc>
                <a:spcPct val="80000"/>
              </a:lnSpc>
              <a:defRPr/>
            </a:pPr>
            <a:r>
              <a:rPr lang="uk-UA" sz="2000" dirty="0"/>
              <a:t>ВІДДІЛЕННЯ КОМП’</a:t>
            </a:r>
            <a:r>
              <a:rPr lang="ru-RU" sz="2000" dirty="0"/>
              <a:t>ЮТЕРНИХ НАУК</a:t>
            </a:r>
          </a:p>
          <a:p>
            <a:pPr algn="ctr">
              <a:lnSpc>
                <a:spcPct val="80000"/>
              </a:lnSpc>
              <a:defRPr/>
            </a:pPr>
            <a:r>
              <a:rPr lang="uk-UA" sz="2000" dirty="0"/>
              <a:t>СЕКЦІЯ </a:t>
            </a:r>
            <a:r>
              <a:rPr lang="ru-RU" sz="2000" dirty="0"/>
              <a:t>МУЛЬТИМЕДІЙНІ СИСТЕМИ, НАВЧАЛЬНІ ТА ІГРОВІ ПРОГРАМИ</a:t>
            </a:r>
          </a:p>
          <a:p>
            <a:pPr algn="ctr">
              <a:lnSpc>
                <a:spcPct val="80000"/>
              </a:lnSpc>
              <a:defRPr/>
            </a:pPr>
            <a:r>
              <a:rPr lang="uk-UA" sz="2000" dirty="0"/>
              <a:t> </a:t>
            </a:r>
            <a:endParaRPr lang="ru-RU" sz="2000" dirty="0"/>
          </a:p>
          <a:p>
            <a:pPr algn="ctr"/>
            <a:r>
              <a:rPr lang="uk-UA" sz="2000" b="1" dirty="0"/>
              <a:t>Використання Web-технологій в </a:t>
            </a:r>
            <a:r>
              <a:rPr lang="uk-UA" sz="2000" b="1" dirty="0" err="1"/>
              <a:t>Медіаосвіті</a:t>
            </a:r>
            <a:endParaRPr lang="ru-RU" sz="2000" b="1" dirty="0"/>
          </a:p>
        </p:txBody>
      </p:sp>
      <p:sp>
        <p:nvSpPr>
          <p:cNvPr id="7" name="TextBox 6"/>
          <p:cNvSpPr txBox="1"/>
          <p:nvPr/>
        </p:nvSpPr>
        <p:spPr>
          <a:xfrm>
            <a:off x="0" y="6309320"/>
            <a:ext cx="9144000" cy="800219"/>
          </a:xfrm>
          <a:prstGeom prst="rect">
            <a:avLst/>
          </a:prstGeom>
          <a:noFill/>
        </p:spPr>
        <p:txBody>
          <a:bodyPr wrap="square" rtlCol="0">
            <a:spAutoFit/>
          </a:bodyPr>
          <a:lstStyle/>
          <a:p>
            <a:pPr algn="ctr"/>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 Roman" pitchFamily="2" charset="0"/>
              </a:rPr>
              <a:t>м. Харків - 2012</a:t>
            </a: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 Roman" pitchFamily="2" charset="0"/>
            </a:endParaRP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TextBox 2"/>
          <p:cNvSpPr txBox="1"/>
          <p:nvPr/>
        </p:nvSpPr>
        <p:spPr>
          <a:xfrm>
            <a:off x="1115616" y="260648"/>
            <a:ext cx="7344816" cy="584775"/>
          </a:xfrm>
          <a:prstGeom prst="rect">
            <a:avLst/>
          </a:prstGeom>
          <a:ln>
            <a:solidFill>
              <a:schemeClr val="accent2">
                <a:lumMod val="60000"/>
                <a:lumOff val="40000"/>
              </a:schemeClr>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uk-UA" sz="3200" dirty="0" smtClean="0"/>
              <a:t>Дякую за увагу!</a:t>
            </a:r>
            <a:endParaRPr lang="ru-RU" sz="3200" dirty="0"/>
          </a:p>
        </p:txBody>
      </p:sp>
      <p:pic>
        <p:nvPicPr>
          <p:cNvPr id="4" name="Picture 7" descr="CAW1IB4P"/>
          <p:cNvPicPr>
            <a:picLocks noChangeAspect="1" noChangeArrowheads="1"/>
          </p:cNvPicPr>
          <p:nvPr/>
        </p:nvPicPr>
        <p:blipFill>
          <a:blip r:embed="rId2" cstate="print"/>
          <a:srcRect/>
          <a:stretch>
            <a:fillRect/>
          </a:stretch>
        </p:blipFill>
        <p:spPr bwMode="auto">
          <a:xfrm>
            <a:off x="2699792" y="1844824"/>
            <a:ext cx="3888432" cy="388843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D:\шкумат\Роботи учнів\Костенко 10А\design\osvita4.png"/>
          <p:cNvPicPr>
            <a:picLocks noChangeAspect="1" noChangeArrowheads="1"/>
          </p:cNvPicPr>
          <p:nvPr/>
        </p:nvPicPr>
        <p:blipFill>
          <a:blip r:embed="rId2" cstate="print"/>
          <a:srcRect/>
          <a:stretch>
            <a:fillRect/>
          </a:stretch>
        </p:blipFill>
        <p:spPr bwMode="auto">
          <a:xfrm>
            <a:off x="395536" y="3573016"/>
            <a:ext cx="4850227" cy="2232248"/>
          </a:xfrm>
          <a:prstGeom prst="rect">
            <a:avLst/>
          </a:prstGeom>
          <a:noFill/>
        </p:spPr>
      </p:pic>
      <p:sp>
        <p:nvSpPr>
          <p:cNvPr id="2" name="Содержимое 1"/>
          <p:cNvSpPr>
            <a:spLocks noGrp="1"/>
          </p:cNvSpPr>
          <p:nvPr>
            <p:ph idx="1"/>
          </p:nvPr>
        </p:nvSpPr>
        <p:spPr>
          <a:xfrm>
            <a:off x="457200" y="1124744"/>
            <a:ext cx="8229600" cy="4882547"/>
          </a:xfrm>
        </p:spPr>
        <p:txBody>
          <a:bodyPr>
            <a:noAutofit/>
          </a:bodyPr>
          <a:lstStyle/>
          <a:p>
            <a:pPr>
              <a:spcBef>
                <a:spcPts val="1200"/>
              </a:spcBef>
            </a:pPr>
            <a:r>
              <a:rPr lang="uk-UA" sz="2000" dirty="0" smtClean="0"/>
              <a:t>Стрімкий розвиток у сучасному світі інформаційно-комунікаційних технологій та системи мас-медіа нагально потребує цілеспрямованої підготовки особистості до вмілого і безпечного користування ними. </a:t>
            </a:r>
            <a:endParaRPr lang="en-US" sz="2000" dirty="0" smtClean="0"/>
          </a:p>
          <a:p>
            <a:pPr>
              <a:spcBef>
                <a:spcPts val="1200"/>
              </a:spcBef>
            </a:pPr>
            <a:r>
              <a:rPr lang="uk-UA" sz="2000" dirty="0" smtClean="0"/>
              <a:t>Медіа потужно й суперечливо впливають на освіту молодого покоління, часто перетворюючись на провідний чинник його соціалізації, стихійного соціального навчання. </a:t>
            </a:r>
          </a:p>
        </p:txBody>
      </p:sp>
      <p:sp>
        <p:nvSpPr>
          <p:cNvPr id="3" name="Заголовок 2"/>
          <p:cNvSpPr>
            <a:spLocks noGrp="1"/>
          </p:cNvSpPr>
          <p:nvPr>
            <p:ph type="title"/>
          </p:nvPr>
        </p:nvSpPr>
        <p:spPr>
          <a:xfrm>
            <a:off x="0" y="260648"/>
            <a:ext cx="9144000" cy="764704"/>
          </a:xfrm>
        </p:spPr>
        <p:style>
          <a:lnRef idx="1">
            <a:schemeClr val="accent3"/>
          </a:lnRef>
          <a:fillRef idx="2">
            <a:schemeClr val="accent3"/>
          </a:fillRef>
          <a:effectRef idx="1">
            <a:schemeClr val="accent3"/>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uk-UA" sz="31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uk-UA" sz="31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uk-UA" sz="31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a:t>
            </a:r>
            <a:r>
              <a:rPr lang="ru-RU" sz="31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онцепц</a:t>
            </a:r>
            <a:r>
              <a:rPr lang="uk-UA" sz="31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ія</a:t>
            </a:r>
            <a:r>
              <a:rPr lang="ru-RU" sz="31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31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впровадження</a:t>
            </a:r>
            <a:r>
              <a:rPr lang="uk-UA" sz="31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uk-UA" sz="31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медіаосвіти</a:t>
            </a:r>
            <a:r>
              <a:rPr lang="uk-UA" sz="31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в Україні</a:t>
            </a: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7" descr="mezzi-informazione"/>
          <p:cNvPicPr>
            <a:picLocks noChangeAspect="1" noChangeArrowheads="1"/>
          </p:cNvPicPr>
          <p:nvPr/>
        </p:nvPicPr>
        <p:blipFill>
          <a:blip r:embed="rId3" cstate="print"/>
          <a:srcRect/>
          <a:stretch>
            <a:fillRect/>
          </a:stretch>
        </p:blipFill>
        <p:spPr bwMode="auto">
          <a:xfrm>
            <a:off x="5580112" y="4650887"/>
            <a:ext cx="3563888" cy="220711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uk-UA" sz="2000" dirty="0" smtClean="0"/>
              <a:t>Постає гостра потреба в розвитку медіа-освіти, одне з головних завдань якої полягає в запобіганні вразливості людини до медіа-насильства і медіа-маніпуляцій, втечі від реальності в лабіринти віртуального світу, поширенню медіа-залежностей. У багатьох країнах медіа</a:t>
            </a:r>
            <a:r>
              <a:rPr lang="ru-RU" sz="2000" dirty="0" smtClean="0"/>
              <a:t>о</a:t>
            </a:r>
            <a:r>
              <a:rPr lang="uk-UA" sz="2000" dirty="0" smtClean="0"/>
              <a:t>світа функціонує як система, що стала невід’ємною частиною, з одного боку, загальноосвітньої підготовки молоді, з другого – масових інформаційних процесів. </a:t>
            </a:r>
            <a:endParaRPr lang="ru-RU" sz="2000" dirty="0" smtClean="0"/>
          </a:p>
          <a:p>
            <a:endParaRPr lang="ru-RU" dirty="0"/>
          </a:p>
        </p:txBody>
      </p:sp>
      <p:sp>
        <p:nvSpPr>
          <p:cNvPr id="3" name="Заголовок 2"/>
          <p:cNvSpPr>
            <a:spLocks noGrp="1"/>
          </p:cNvSpPr>
          <p:nvPr>
            <p:ph type="title"/>
          </p:nvPr>
        </p:nvSpPr>
        <p:spPr>
          <a:xfrm>
            <a:off x="0" y="332656"/>
            <a:ext cx="9144000" cy="70609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lnSpc>
                <a:spcPct val="150000"/>
              </a:lnSpc>
            </a:pPr>
            <a:r>
              <a:rPr lang="uk-UA"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uk-UA"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uk-UA"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Чому саме </a:t>
            </a:r>
            <a:r>
              <a:rPr lang="uk-UA"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Медіаосвіта</a:t>
            </a:r>
            <a:r>
              <a:rPr lang="uk-UA"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br>
              <a:rPr lang="uk-UA"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endPar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 name="Picture 9" descr="CAKVDQB7"/>
          <p:cNvPicPr>
            <a:picLocks noChangeAspect="1" noChangeArrowheads="1"/>
          </p:cNvPicPr>
          <p:nvPr/>
        </p:nvPicPr>
        <p:blipFill>
          <a:blip r:embed="rId2" cstate="print"/>
          <a:srcRect/>
          <a:stretch>
            <a:fillRect/>
          </a:stretch>
        </p:blipFill>
        <p:spPr bwMode="auto">
          <a:xfrm>
            <a:off x="2987824" y="4005064"/>
            <a:ext cx="3392821" cy="237626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75856" y="1988840"/>
            <a:ext cx="5868144" cy="4248472"/>
          </a:xfrm>
        </p:spPr>
        <p:txBody>
          <a:bodyPr>
            <a:normAutofit fontScale="47500" lnSpcReduction="20000"/>
          </a:bodyPr>
          <a:lstStyle/>
          <a:p>
            <a:pPr>
              <a:lnSpc>
                <a:spcPct val="170000"/>
              </a:lnSpc>
            </a:pPr>
            <a:r>
              <a:rPr lang="uk-UA" sz="3300" dirty="0" smtClean="0"/>
              <a:t>У багатьох країнах світу вже з початку 50-х надавалася велика увага розвитку медіа-грамотності, щоб підготувати нове покоління до життя в сучасних інформаційних умовах, до сприйняття різної інформації, навчити людину розуміти її, усвідомлювати наслідки її дії на психіку, опановувати засобами спілкування на основі невербальних форм комунікації за допомогою технічних засобів. Розроблена термінологія медіа, сформульовано поняття «</a:t>
            </a:r>
            <a:r>
              <a:rPr lang="uk-UA" sz="3300" dirty="0" err="1" smtClean="0"/>
              <a:t>медіаосвіта</a:t>
            </a:r>
            <a:r>
              <a:rPr lang="uk-UA" sz="3300" dirty="0" smtClean="0"/>
              <a:t>». </a:t>
            </a:r>
            <a:endParaRPr lang="ru-RU" sz="3300" dirty="0" smtClean="0"/>
          </a:p>
          <a:p>
            <a:endParaRPr lang="ru-RU" dirty="0"/>
          </a:p>
        </p:txBody>
      </p:sp>
      <p:sp>
        <p:nvSpPr>
          <p:cNvPr id="3" name="Заголовок 2"/>
          <p:cNvSpPr>
            <a:spLocks noGrp="1"/>
          </p:cNvSpPr>
          <p:nvPr>
            <p:ph type="title"/>
          </p:nvPr>
        </p:nvSpPr>
        <p:spPr>
          <a:xfrm>
            <a:off x="0" y="274638"/>
            <a:ext cx="9144000" cy="114300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uk-UA" sz="2800" dirty="0" smtClean="0"/>
              <a:t>Актуальність </a:t>
            </a:r>
            <a:r>
              <a:rPr lang="en-US" sz="2800" dirty="0" smtClean="0"/>
              <a:t/>
            </a:r>
            <a:br>
              <a:rPr lang="en-US" sz="2800" dirty="0" smtClean="0"/>
            </a:br>
            <a:r>
              <a:rPr lang="uk-UA" sz="2800" dirty="0" smtClean="0"/>
              <a:t>дослідно-експериментальної роботи </a:t>
            </a:r>
            <a:endParaRPr lang="ru-RU" sz="2800" dirty="0"/>
          </a:p>
        </p:txBody>
      </p:sp>
      <p:pic>
        <p:nvPicPr>
          <p:cNvPr id="19459" name="Picture 3" descr="D:\шкумат\Роботи учнів\Костенко 10А\design\osvita1.jpg"/>
          <p:cNvPicPr>
            <a:picLocks noChangeAspect="1" noChangeArrowheads="1"/>
          </p:cNvPicPr>
          <p:nvPr/>
        </p:nvPicPr>
        <p:blipFill>
          <a:blip r:embed="rId2" cstate="print"/>
          <a:srcRect/>
          <a:stretch>
            <a:fillRect/>
          </a:stretch>
        </p:blipFill>
        <p:spPr bwMode="auto">
          <a:xfrm>
            <a:off x="251520" y="1772816"/>
            <a:ext cx="3143250" cy="21717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5000" b="-60000"/>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052736"/>
          </a:xfrm>
          <a:effectLst>
            <a:outerShdw blurRad="63500" dist="38100" dir="5400000" sx="1000" sy="1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a:normAutofit/>
          </a:bodyPr>
          <a:lstStyle/>
          <a:p>
            <a:pPr algn="ctr"/>
            <a:r>
              <a:rPr lang="uk-UA"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Головна сторінка сайту</a:t>
            </a:r>
            <a:endParaRPr lang="ru-RU"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6" name="Содержимое 5"/>
          <p:cNvGraphicFramePr>
            <a:graphicFrameLocks noChangeAspect="1"/>
          </p:cNvGraphicFramePr>
          <p:nvPr>
            <p:ph idx="1"/>
          </p:nvPr>
        </p:nvGraphicFramePr>
        <p:xfrm>
          <a:off x="1525588" y="1712913"/>
          <a:ext cx="6091237" cy="4064000"/>
        </p:xfrm>
        <a:graphic>
          <a:graphicData uri="http://schemas.openxmlformats.org/presentationml/2006/ole">
            <p:oleObj spid="_x0000_s2050" name="Диаграмма" r:id="rId4" imgW="6096135" imgH="4067089" progId="MSGraph.Chart.8">
              <p:embed followColorScheme="full"/>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60000"/>
          </a:stretch>
        </a:blipFill>
        <a:effectLst/>
      </p:bgPr>
    </p:bg>
    <p:spTree>
      <p:nvGrpSpPr>
        <p:cNvPr id="1" name=""/>
        <p:cNvGrpSpPr/>
        <p:nvPr/>
      </p:nvGrpSpPr>
      <p:grpSpPr>
        <a:xfrm>
          <a:off x="0" y="0"/>
          <a:ext cx="0" cy="0"/>
          <a:chOff x="0" y="0"/>
          <a:chExt cx="0" cy="0"/>
        </a:xfrm>
      </p:grpSpPr>
      <p:sp>
        <p:nvSpPr>
          <p:cNvPr id="3" name="TextBox 2"/>
          <p:cNvSpPr txBox="1"/>
          <p:nvPr/>
        </p:nvSpPr>
        <p:spPr>
          <a:xfrm>
            <a:off x="-468560" y="5877272"/>
            <a:ext cx="9144000" cy="584775"/>
          </a:xfrm>
          <a:prstGeom prst="rect">
            <a:avLst/>
          </a:prstGeom>
          <a:noFill/>
        </p:spPr>
        <p:txBody>
          <a:bodyPr wrap="square" rtlCol="0">
            <a:spAutoFit/>
          </a:bodyPr>
          <a:lstStyle/>
          <a:p>
            <a:pPr algn="r"/>
            <a:r>
              <a:rPr lang="uk-UA" sz="3200" i="1" dirty="0" smtClean="0">
                <a:latin typeface="Calibri" pitchFamily="34" charset="0"/>
              </a:rPr>
              <a:t>Друга сторінка сайту</a:t>
            </a:r>
            <a:endParaRPr lang="ru-RU" sz="3200" i="1"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p:cNvSpPr txBox="1"/>
          <p:nvPr/>
        </p:nvSpPr>
        <p:spPr>
          <a:xfrm>
            <a:off x="0" y="188640"/>
            <a:ext cx="9144000" cy="584775"/>
          </a:xfrm>
          <a:prstGeom prst="rect">
            <a:avLst/>
          </a:prstGeom>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uk-U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Як же створювався сайт?</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0" y="980728"/>
            <a:ext cx="9144000" cy="5324535"/>
          </a:xfrm>
          <a:prstGeom prst="rect">
            <a:avLst/>
          </a:prstGeom>
          <a:noFill/>
        </p:spPr>
        <p:txBody>
          <a:bodyPr wrap="square" rtlCol="0">
            <a:spAutoFit/>
          </a:bodyPr>
          <a:lstStyle/>
          <a:p>
            <a:pPr lvl="1"/>
            <a:r>
              <a:rPr lang="ru-RU" sz="2000" dirty="0" err="1">
                <a:solidFill>
                  <a:schemeClr val="bg1"/>
                </a:solidFill>
              </a:rPr>
              <a:t>Кожен</a:t>
            </a:r>
            <a:r>
              <a:rPr lang="ru-RU" sz="2000" dirty="0">
                <a:solidFill>
                  <a:schemeClr val="bg1"/>
                </a:solidFill>
              </a:rPr>
              <a:t> </a:t>
            </a:r>
            <a:r>
              <a:rPr lang="ru-RU" sz="2000" dirty="0" err="1">
                <a:solidFill>
                  <a:schemeClr val="bg1"/>
                </a:solidFill>
              </a:rPr>
              <a:t>з</a:t>
            </a:r>
            <a:r>
              <a:rPr lang="ru-RU" sz="2000" dirty="0">
                <a:solidFill>
                  <a:schemeClr val="bg1"/>
                </a:solidFill>
              </a:rPr>
              <a:t> нас </a:t>
            </a:r>
            <a:r>
              <a:rPr lang="ru-RU" sz="2000" dirty="0" err="1">
                <a:solidFill>
                  <a:schemeClr val="bg1"/>
                </a:solidFill>
              </a:rPr>
              <a:t>вже</a:t>
            </a:r>
            <a:r>
              <a:rPr lang="ru-RU" sz="2000" dirty="0">
                <a:solidFill>
                  <a:schemeClr val="bg1"/>
                </a:solidFill>
              </a:rPr>
              <a:t> зараз </a:t>
            </a:r>
            <a:r>
              <a:rPr lang="ru-RU" sz="2000" dirty="0" err="1">
                <a:solidFill>
                  <a:schemeClr val="bg1"/>
                </a:solidFill>
              </a:rPr>
              <a:t>може</a:t>
            </a:r>
            <a:r>
              <a:rPr lang="ru-RU" sz="2000" dirty="0">
                <a:solidFill>
                  <a:schemeClr val="bg1"/>
                </a:solidFill>
              </a:rPr>
              <a:t> </a:t>
            </a:r>
            <a:r>
              <a:rPr lang="ru-RU" sz="2000" dirty="0" err="1">
                <a:solidFill>
                  <a:schemeClr val="bg1"/>
                </a:solidFill>
              </a:rPr>
              <a:t>зробити</a:t>
            </a:r>
            <a:r>
              <a:rPr lang="ru-RU" sz="2000" dirty="0">
                <a:solidFill>
                  <a:schemeClr val="bg1"/>
                </a:solidFill>
              </a:rPr>
              <a:t> </a:t>
            </a:r>
            <a:r>
              <a:rPr lang="ru-RU" sz="2000" dirty="0" err="1">
                <a:solidFill>
                  <a:schemeClr val="bg1"/>
                </a:solidFill>
              </a:rPr>
              <a:t>свій</a:t>
            </a:r>
            <a:r>
              <a:rPr lang="ru-RU" sz="2000" dirty="0">
                <a:solidFill>
                  <a:schemeClr val="bg1"/>
                </a:solidFill>
              </a:rPr>
              <a:t> </a:t>
            </a:r>
            <a:r>
              <a:rPr lang="ru-RU" sz="2000" dirty="0" err="1">
                <a:solidFill>
                  <a:schemeClr val="bg1"/>
                </a:solidFill>
              </a:rPr>
              <a:t>внесок</a:t>
            </a:r>
            <a:r>
              <a:rPr lang="ru-RU" sz="2000" dirty="0">
                <a:solidFill>
                  <a:schemeClr val="bg1"/>
                </a:solidFill>
              </a:rPr>
              <a:t> у </a:t>
            </a:r>
            <a:r>
              <a:rPr lang="ru-RU" sz="2000" dirty="0" err="1" smtClean="0">
                <a:solidFill>
                  <a:schemeClr val="bg1"/>
                </a:solidFill>
              </a:rPr>
              <a:t>розвиток</a:t>
            </a:r>
            <a:r>
              <a:rPr lang="ru-RU" sz="2000" dirty="0" smtClean="0">
                <a:solidFill>
                  <a:schemeClr val="bg1"/>
                </a:solidFill>
              </a:rPr>
              <a:t> </a:t>
            </a:r>
            <a:r>
              <a:rPr lang="ru-RU" sz="2000" dirty="0" err="1">
                <a:solidFill>
                  <a:schemeClr val="bg1"/>
                </a:solidFill>
              </a:rPr>
              <a:t>Internet</a:t>
            </a:r>
            <a:r>
              <a:rPr lang="ru-RU" sz="2000" dirty="0">
                <a:solidFill>
                  <a:schemeClr val="bg1"/>
                </a:solidFill>
              </a:rPr>
              <a:t>. Для </a:t>
            </a:r>
            <a:r>
              <a:rPr lang="ru-RU" sz="2000" dirty="0" err="1">
                <a:solidFill>
                  <a:schemeClr val="bg1"/>
                </a:solidFill>
              </a:rPr>
              <a:t>цього</a:t>
            </a:r>
            <a:r>
              <a:rPr lang="ru-RU" sz="2000" dirty="0">
                <a:solidFill>
                  <a:schemeClr val="bg1"/>
                </a:solidFill>
              </a:rPr>
              <a:t> </a:t>
            </a:r>
            <a:r>
              <a:rPr lang="ru-RU" sz="2000" dirty="0" err="1">
                <a:solidFill>
                  <a:schemeClr val="bg1"/>
                </a:solidFill>
              </a:rPr>
              <a:t>досить</a:t>
            </a:r>
            <a:r>
              <a:rPr lang="ru-RU" sz="2000" dirty="0">
                <a:solidFill>
                  <a:schemeClr val="bg1"/>
                </a:solidFill>
              </a:rPr>
              <a:t> </a:t>
            </a:r>
            <a:r>
              <a:rPr lang="ru-RU" sz="2000" dirty="0" err="1">
                <a:solidFill>
                  <a:schemeClr val="bg1"/>
                </a:solidFill>
              </a:rPr>
              <a:t>створити</a:t>
            </a:r>
            <a:r>
              <a:rPr lang="ru-RU" sz="2000" dirty="0">
                <a:solidFill>
                  <a:schemeClr val="bg1"/>
                </a:solidFill>
              </a:rPr>
              <a:t> </a:t>
            </a:r>
            <a:r>
              <a:rPr lang="ru-RU" sz="2000" dirty="0" err="1">
                <a:solidFill>
                  <a:schemeClr val="bg1"/>
                </a:solidFill>
              </a:rPr>
              <a:t>свій</a:t>
            </a:r>
            <a:r>
              <a:rPr lang="ru-RU" sz="2000" dirty="0">
                <a:solidFill>
                  <a:schemeClr val="bg1"/>
                </a:solidFill>
              </a:rPr>
              <a:t> Web-сайт </a:t>
            </a:r>
            <a:r>
              <a:rPr lang="ru-RU" sz="2000" dirty="0" err="1">
                <a:solidFill>
                  <a:schemeClr val="bg1"/>
                </a:solidFill>
              </a:rPr>
              <a:t>і</a:t>
            </a:r>
            <a:r>
              <a:rPr lang="ru-RU" sz="2000" dirty="0">
                <a:solidFill>
                  <a:schemeClr val="bg1"/>
                </a:solidFill>
              </a:rPr>
              <a:t> </a:t>
            </a:r>
            <a:r>
              <a:rPr lang="ru-RU" sz="2000" dirty="0" err="1">
                <a:solidFill>
                  <a:schemeClr val="bg1"/>
                </a:solidFill>
              </a:rPr>
              <a:t>розмістити</a:t>
            </a:r>
            <a:r>
              <a:rPr lang="ru-RU" sz="2000" dirty="0">
                <a:solidFill>
                  <a:schemeClr val="bg1"/>
                </a:solidFill>
              </a:rPr>
              <a:t> </a:t>
            </a:r>
            <a:r>
              <a:rPr lang="ru-RU" sz="2000" dirty="0" err="1">
                <a:solidFill>
                  <a:schemeClr val="bg1"/>
                </a:solidFill>
              </a:rPr>
              <a:t>його</a:t>
            </a:r>
            <a:r>
              <a:rPr lang="ru-RU" sz="2000" dirty="0">
                <a:solidFill>
                  <a:schemeClr val="bg1"/>
                </a:solidFill>
              </a:rPr>
              <a:t> в </a:t>
            </a:r>
            <a:r>
              <a:rPr lang="ru-RU" sz="2000" dirty="0" err="1" smtClean="0">
                <a:solidFill>
                  <a:schemeClr val="bg1"/>
                </a:solidFill>
              </a:rPr>
              <a:t>Мережі</a:t>
            </a:r>
            <a:r>
              <a:rPr lang="ru-RU" sz="2000" dirty="0" smtClean="0">
                <a:solidFill>
                  <a:schemeClr val="bg1"/>
                </a:solidFill>
              </a:rPr>
              <a:t>. </a:t>
            </a:r>
            <a:r>
              <a:rPr lang="ru-RU" sz="2000" dirty="0">
                <a:solidFill>
                  <a:schemeClr val="bg1"/>
                </a:solidFill>
              </a:rPr>
              <a:t>Але як </a:t>
            </a:r>
            <a:r>
              <a:rPr lang="ru-RU" sz="2000" dirty="0" err="1">
                <a:solidFill>
                  <a:schemeClr val="bg1"/>
                </a:solidFill>
              </a:rPr>
              <a:t>це</a:t>
            </a:r>
            <a:r>
              <a:rPr lang="ru-RU" sz="2000" dirty="0">
                <a:solidFill>
                  <a:schemeClr val="bg1"/>
                </a:solidFill>
              </a:rPr>
              <a:t> </a:t>
            </a:r>
            <a:r>
              <a:rPr lang="ru-RU" sz="2000" dirty="0" err="1">
                <a:solidFill>
                  <a:schemeClr val="bg1"/>
                </a:solidFill>
              </a:rPr>
              <a:t>зробити</a:t>
            </a:r>
            <a:r>
              <a:rPr lang="ru-RU" sz="2000" dirty="0">
                <a:solidFill>
                  <a:schemeClr val="bg1"/>
                </a:solidFill>
              </a:rPr>
              <a:t>? Для </a:t>
            </a:r>
            <a:r>
              <a:rPr lang="ru-RU" sz="2000" dirty="0" err="1">
                <a:solidFill>
                  <a:schemeClr val="bg1"/>
                </a:solidFill>
              </a:rPr>
              <a:t>цього</a:t>
            </a:r>
            <a:r>
              <a:rPr lang="ru-RU" sz="2000" dirty="0">
                <a:solidFill>
                  <a:schemeClr val="bg1"/>
                </a:solidFill>
              </a:rPr>
              <a:t> </a:t>
            </a:r>
            <a:r>
              <a:rPr lang="ru-RU" sz="2000" dirty="0" err="1" smtClean="0">
                <a:solidFill>
                  <a:schemeClr val="bg1"/>
                </a:solidFill>
              </a:rPr>
              <a:t>необхідно</a:t>
            </a:r>
            <a:r>
              <a:rPr lang="ru-RU" sz="2000" dirty="0" smtClean="0">
                <a:solidFill>
                  <a:schemeClr val="bg1"/>
                </a:solidFill>
              </a:rPr>
              <a:t> </a:t>
            </a:r>
            <a:r>
              <a:rPr lang="ru-RU" sz="2000" dirty="0" err="1">
                <a:solidFill>
                  <a:schemeClr val="bg1"/>
                </a:solidFill>
              </a:rPr>
              <a:t>вирішити</a:t>
            </a:r>
            <a:r>
              <a:rPr lang="ru-RU" sz="2000" dirty="0">
                <a:solidFill>
                  <a:schemeClr val="bg1"/>
                </a:solidFill>
              </a:rPr>
              <a:t> </a:t>
            </a:r>
            <a:r>
              <a:rPr lang="ru-RU" sz="2000" dirty="0" err="1">
                <a:solidFill>
                  <a:schemeClr val="bg1"/>
                </a:solidFill>
              </a:rPr>
              <a:t>наступні</a:t>
            </a:r>
            <a:r>
              <a:rPr lang="ru-RU" sz="2000" dirty="0">
                <a:solidFill>
                  <a:schemeClr val="bg1"/>
                </a:solidFill>
              </a:rPr>
              <a:t>  </a:t>
            </a:r>
            <a:r>
              <a:rPr lang="ru-RU" sz="2000" dirty="0" err="1">
                <a:solidFill>
                  <a:schemeClr val="bg1"/>
                </a:solidFill>
              </a:rPr>
              <a:t>задачі</a:t>
            </a:r>
            <a:r>
              <a:rPr lang="ru-RU" sz="2000" dirty="0" smtClean="0">
                <a:solidFill>
                  <a:schemeClr val="bg1"/>
                </a:solidFill>
              </a:rPr>
              <a:t>: </a:t>
            </a:r>
            <a:endParaRPr lang="ru-RU" sz="2000" dirty="0">
              <a:solidFill>
                <a:schemeClr val="bg1"/>
              </a:solidFill>
            </a:endParaRPr>
          </a:p>
          <a:p>
            <a:pPr lvl="2">
              <a:buFont typeface="Wingdings" pitchFamily="2" charset="2"/>
              <a:buChar char="§"/>
            </a:pPr>
            <a:r>
              <a:rPr lang="ru-RU" sz="2000" dirty="0" smtClean="0">
                <a:solidFill>
                  <a:schemeClr val="bg1"/>
                </a:solidFill>
              </a:rPr>
              <a:t> </a:t>
            </a:r>
            <a:r>
              <a:rPr lang="ru-RU" sz="2000" dirty="0" err="1">
                <a:solidFill>
                  <a:schemeClr val="bg1"/>
                </a:solidFill>
              </a:rPr>
              <a:t>Ознайомитися</a:t>
            </a:r>
            <a:r>
              <a:rPr lang="ru-RU" sz="2000" dirty="0">
                <a:solidFill>
                  <a:schemeClr val="bg1"/>
                </a:solidFill>
              </a:rPr>
              <a:t> </a:t>
            </a:r>
            <a:r>
              <a:rPr lang="ru-RU" sz="2000" dirty="0" err="1">
                <a:solidFill>
                  <a:schemeClr val="bg1"/>
                </a:solidFill>
              </a:rPr>
              <a:t>з</a:t>
            </a:r>
            <a:r>
              <a:rPr lang="ru-RU" sz="2000" dirty="0">
                <a:solidFill>
                  <a:schemeClr val="bg1"/>
                </a:solidFill>
              </a:rPr>
              <a:t> </a:t>
            </a:r>
            <a:r>
              <a:rPr lang="ru-RU" sz="2000" dirty="0" err="1" smtClean="0">
                <a:solidFill>
                  <a:schemeClr val="bg1"/>
                </a:solidFill>
              </a:rPr>
              <a:t>сучасними</a:t>
            </a:r>
            <a:r>
              <a:rPr lang="ru-RU" sz="2000" dirty="0" smtClean="0">
                <a:solidFill>
                  <a:schemeClr val="bg1"/>
                </a:solidFill>
              </a:rPr>
              <a:t> </a:t>
            </a:r>
            <a:r>
              <a:rPr lang="ru-RU" sz="2000" dirty="0" err="1" smtClean="0">
                <a:solidFill>
                  <a:schemeClr val="bg1"/>
                </a:solidFill>
              </a:rPr>
              <a:t>інтернет-технологіями</a:t>
            </a:r>
            <a:r>
              <a:rPr lang="ru-RU" sz="2000" dirty="0" smtClean="0">
                <a:solidFill>
                  <a:schemeClr val="bg1"/>
                </a:solidFill>
              </a:rPr>
              <a:t>, </a:t>
            </a:r>
            <a:r>
              <a:rPr lang="ru-RU" sz="2000" dirty="0">
                <a:solidFill>
                  <a:schemeClr val="bg1"/>
                </a:solidFill>
              </a:rPr>
              <a:t>по </a:t>
            </a:r>
            <a:r>
              <a:rPr lang="ru-RU" sz="2000" dirty="0" err="1">
                <a:solidFill>
                  <a:schemeClr val="bg1"/>
                </a:solidFill>
              </a:rPr>
              <a:t>можливості</a:t>
            </a:r>
            <a:r>
              <a:rPr lang="ru-RU" sz="2000" dirty="0">
                <a:solidFill>
                  <a:schemeClr val="bg1"/>
                </a:solidFill>
              </a:rPr>
              <a:t>, </a:t>
            </a:r>
            <a:r>
              <a:rPr lang="ru-RU" sz="2000" dirty="0" err="1">
                <a:solidFill>
                  <a:schemeClr val="bg1"/>
                </a:solidFill>
              </a:rPr>
              <a:t>використовувати</a:t>
            </a:r>
            <a:r>
              <a:rPr lang="ru-RU" sz="2000" dirty="0">
                <a:solidFill>
                  <a:schemeClr val="bg1"/>
                </a:solidFill>
              </a:rPr>
              <a:t> </a:t>
            </a:r>
            <a:r>
              <a:rPr lang="ru-RU" sz="2000" dirty="0" err="1">
                <a:solidFill>
                  <a:schemeClr val="bg1"/>
                </a:solidFill>
              </a:rPr>
              <a:t>їх</a:t>
            </a:r>
            <a:r>
              <a:rPr lang="ru-RU" sz="2000" dirty="0">
                <a:solidFill>
                  <a:schemeClr val="bg1"/>
                </a:solidFill>
              </a:rPr>
              <a:t> у </a:t>
            </a:r>
            <a:r>
              <a:rPr lang="ru-RU" sz="2000" dirty="0" err="1">
                <a:solidFill>
                  <a:schemeClr val="bg1"/>
                </a:solidFill>
              </a:rPr>
              <a:t>своїй</a:t>
            </a:r>
            <a:r>
              <a:rPr lang="ru-RU" sz="2000" dirty="0">
                <a:solidFill>
                  <a:schemeClr val="bg1"/>
                </a:solidFill>
              </a:rPr>
              <a:t> </a:t>
            </a:r>
            <a:r>
              <a:rPr lang="ru-RU" sz="2000" dirty="0" err="1">
                <a:solidFill>
                  <a:schemeClr val="bg1"/>
                </a:solidFill>
              </a:rPr>
              <a:t>розробці</a:t>
            </a:r>
            <a:r>
              <a:rPr lang="ru-RU" sz="2000" dirty="0">
                <a:solidFill>
                  <a:schemeClr val="bg1"/>
                </a:solidFill>
              </a:rPr>
              <a:t>; </a:t>
            </a:r>
          </a:p>
          <a:p>
            <a:pPr lvl="2">
              <a:buFont typeface="Wingdings" pitchFamily="2" charset="2"/>
              <a:buChar char="§"/>
            </a:pPr>
            <a:r>
              <a:rPr lang="ru-RU" sz="2000" dirty="0" smtClean="0">
                <a:solidFill>
                  <a:schemeClr val="bg1"/>
                </a:solidFill>
              </a:rPr>
              <a:t> </a:t>
            </a:r>
            <a:r>
              <a:rPr lang="ru-RU" sz="2000" dirty="0" err="1">
                <a:solidFill>
                  <a:schemeClr val="bg1"/>
                </a:solidFill>
              </a:rPr>
              <a:t>Вивчити</a:t>
            </a:r>
            <a:r>
              <a:rPr lang="ru-RU" sz="2000" dirty="0">
                <a:solidFill>
                  <a:schemeClr val="bg1"/>
                </a:solidFill>
              </a:rPr>
              <a:t> </a:t>
            </a:r>
            <a:r>
              <a:rPr lang="ru-RU" sz="2000" dirty="0" err="1">
                <a:solidFill>
                  <a:schemeClr val="bg1"/>
                </a:solidFill>
              </a:rPr>
              <a:t>програмний</a:t>
            </a:r>
            <a:r>
              <a:rPr lang="ru-RU" sz="2000" dirty="0">
                <a:solidFill>
                  <a:schemeClr val="bg1"/>
                </a:solidFill>
              </a:rPr>
              <a:t> </a:t>
            </a:r>
            <a:r>
              <a:rPr lang="ru-RU" sz="2000" dirty="0" err="1">
                <a:solidFill>
                  <a:schemeClr val="bg1"/>
                </a:solidFill>
              </a:rPr>
              <a:t>інструментарій</a:t>
            </a:r>
            <a:r>
              <a:rPr lang="ru-RU" sz="2000" dirty="0">
                <a:solidFill>
                  <a:schemeClr val="bg1"/>
                </a:solidFill>
              </a:rPr>
              <a:t>, </a:t>
            </a:r>
            <a:r>
              <a:rPr lang="ru-RU" sz="2000" dirty="0" err="1">
                <a:solidFill>
                  <a:schemeClr val="bg1"/>
                </a:solidFill>
              </a:rPr>
              <a:t>який</a:t>
            </a:r>
            <a:r>
              <a:rPr lang="ru-RU" sz="2000" dirty="0">
                <a:solidFill>
                  <a:schemeClr val="bg1"/>
                </a:solidFill>
              </a:rPr>
              <a:t> </a:t>
            </a:r>
            <a:r>
              <a:rPr lang="ru-RU" sz="2000" dirty="0" err="1">
                <a:solidFill>
                  <a:schemeClr val="bg1"/>
                </a:solidFill>
              </a:rPr>
              <a:t>застосовується</a:t>
            </a:r>
            <a:r>
              <a:rPr lang="ru-RU" sz="2000" dirty="0">
                <a:solidFill>
                  <a:schemeClr val="bg1"/>
                </a:solidFill>
              </a:rPr>
              <a:t> для </a:t>
            </a:r>
            <a:r>
              <a:rPr lang="ru-RU" sz="2000" dirty="0" err="1">
                <a:solidFill>
                  <a:schemeClr val="bg1"/>
                </a:solidFill>
              </a:rPr>
              <a:t>розробки</a:t>
            </a:r>
            <a:r>
              <a:rPr lang="ru-RU" sz="2000" dirty="0">
                <a:solidFill>
                  <a:schemeClr val="bg1"/>
                </a:solidFill>
              </a:rPr>
              <a:t> </a:t>
            </a:r>
            <a:r>
              <a:rPr lang="ru-RU" sz="2000" dirty="0" err="1">
                <a:solidFill>
                  <a:schemeClr val="bg1"/>
                </a:solidFill>
              </a:rPr>
              <a:t>і</a:t>
            </a:r>
            <a:r>
              <a:rPr lang="ru-RU" sz="2000" dirty="0">
                <a:solidFill>
                  <a:schemeClr val="bg1"/>
                </a:solidFill>
              </a:rPr>
              <a:t> </a:t>
            </a:r>
            <a:r>
              <a:rPr lang="ru-RU" sz="2000" dirty="0" err="1">
                <a:solidFill>
                  <a:schemeClr val="bg1"/>
                </a:solidFill>
              </a:rPr>
              <a:t>створення</a:t>
            </a:r>
            <a:r>
              <a:rPr lang="ru-RU" sz="2000" dirty="0">
                <a:solidFill>
                  <a:schemeClr val="bg1"/>
                </a:solidFill>
              </a:rPr>
              <a:t> </a:t>
            </a:r>
            <a:r>
              <a:rPr lang="ru-RU" sz="2000" dirty="0" err="1">
                <a:solidFill>
                  <a:schemeClr val="bg1"/>
                </a:solidFill>
              </a:rPr>
              <a:t>Web-сайтів</a:t>
            </a:r>
            <a:r>
              <a:rPr lang="ru-RU" sz="2000" dirty="0">
                <a:solidFill>
                  <a:schemeClr val="bg1"/>
                </a:solidFill>
              </a:rPr>
              <a:t>; </a:t>
            </a:r>
          </a:p>
          <a:p>
            <a:pPr lvl="2">
              <a:buFont typeface="Wingdings" pitchFamily="2" charset="2"/>
              <a:buChar char="§"/>
            </a:pPr>
            <a:r>
              <a:rPr lang="ru-RU" sz="2000" dirty="0" smtClean="0">
                <a:solidFill>
                  <a:schemeClr val="bg1"/>
                </a:solidFill>
              </a:rPr>
              <a:t> </a:t>
            </a:r>
            <a:r>
              <a:rPr lang="ru-RU" sz="2000" dirty="0" err="1">
                <a:solidFill>
                  <a:schemeClr val="bg1"/>
                </a:solidFill>
              </a:rPr>
              <a:t>Виявити</a:t>
            </a:r>
            <a:r>
              <a:rPr lang="ru-RU" sz="2000" dirty="0">
                <a:solidFill>
                  <a:schemeClr val="bg1"/>
                </a:solidFill>
              </a:rPr>
              <a:t> </a:t>
            </a:r>
            <a:r>
              <a:rPr lang="ru-RU" sz="2000" dirty="0" err="1">
                <a:solidFill>
                  <a:schemeClr val="bg1"/>
                </a:solidFill>
              </a:rPr>
              <a:t>і</a:t>
            </a:r>
            <a:r>
              <a:rPr lang="ru-RU" sz="2000" dirty="0">
                <a:solidFill>
                  <a:schemeClr val="bg1"/>
                </a:solidFill>
              </a:rPr>
              <a:t> </a:t>
            </a:r>
            <a:r>
              <a:rPr lang="ru-RU" sz="2000" dirty="0" err="1">
                <a:solidFill>
                  <a:schemeClr val="bg1"/>
                </a:solidFill>
              </a:rPr>
              <a:t>врахувати</a:t>
            </a:r>
            <a:r>
              <a:rPr lang="ru-RU" sz="2000" dirty="0">
                <a:solidFill>
                  <a:schemeClr val="bg1"/>
                </a:solidFill>
              </a:rPr>
              <a:t> </a:t>
            </a:r>
            <a:r>
              <a:rPr lang="ru-RU" sz="2000" dirty="0" err="1">
                <a:solidFill>
                  <a:schemeClr val="bg1"/>
                </a:solidFill>
              </a:rPr>
              <a:t>методи</a:t>
            </a:r>
            <a:r>
              <a:rPr lang="ru-RU" sz="2000" dirty="0">
                <a:solidFill>
                  <a:schemeClr val="bg1"/>
                </a:solidFill>
              </a:rPr>
              <a:t> </a:t>
            </a:r>
            <a:r>
              <a:rPr lang="ru-RU" sz="2000" dirty="0" err="1">
                <a:solidFill>
                  <a:schemeClr val="bg1"/>
                </a:solidFill>
              </a:rPr>
              <a:t>і</a:t>
            </a:r>
            <a:r>
              <a:rPr lang="ru-RU" sz="2000" dirty="0">
                <a:solidFill>
                  <a:schemeClr val="bg1"/>
                </a:solidFill>
              </a:rPr>
              <a:t> </a:t>
            </a:r>
            <a:r>
              <a:rPr lang="ru-RU" sz="2000" dirty="0" err="1">
                <a:solidFill>
                  <a:schemeClr val="bg1"/>
                </a:solidFill>
              </a:rPr>
              <a:t>способи</a:t>
            </a:r>
            <a:r>
              <a:rPr lang="ru-RU" sz="2000" dirty="0">
                <a:solidFill>
                  <a:schemeClr val="bg1"/>
                </a:solidFill>
              </a:rPr>
              <a:t> </a:t>
            </a:r>
            <a:r>
              <a:rPr lang="ru-RU" sz="2000" dirty="0" err="1">
                <a:solidFill>
                  <a:schemeClr val="bg1"/>
                </a:solidFill>
              </a:rPr>
              <a:t>подання</a:t>
            </a:r>
            <a:r>
              <a:rPr lang="ru-RU" sz="2000" dirty="0">
                <a:solidFill>
                  <a:schemeClr val="bg1"/>
                </a:solidFill>
              </a:rPr>
              <a:t> на </a:t>
            </a:r>
            <a:r>
              <a:rPr lang="ru-RU" sz="2000" dirty="0" err="1">
                <a:solidFill>
                  <a:schemeClr val="bg1"/>
                </a:solidFill>
              </a:rPr>
              <a:t>Web-сторінках</a:t>
            </a:r>
            <a:r>
              <a:rPr lang="ru-RU" sz="2000" dirty="0">
                <a:solidFill>
                  <a:schemeClr val="bg1"/>
                </a:solidFill>
              </a:rPr>
              <a:t> </a:t>
            </a:r>
            <a:r>
              <a:rPr lang="ru-RU" sz="2000" dirty="0" err="1">
                <a:solidFill>
                  <a:schemeClr val="bg1"/>
                </a:solidFill>
              </a:rPr>
              <a:t>різних</a:t>
            </a:r>
            <a:r>
              <a:rPr lang="ru-RU" sz="2000" dirty="0">
                <a:solidFill>
                  <a:schemeClr val="bg1"/>
                </a:solidFill>
              </a:rPr>
              <a:t> </a:t>
            </a:r>
            <a:r>
              <a:rPr lang="ru-RU" sz="2000" dirty="0" err="1">
                <a:solidFill>
                  <a:schemeClr val="bg1"/>
                </a:solidFill>
              </a:rPr>
              <a:t>видів</a:t>
            </a:r>
            <a:r>
              <a:rPr lang="ru-RU" sz="2000" dirty="0">
                <a:solidFill>
                  <a:schemeClr val="bg1"/>
                </a:solidFill>
              </a:rPr>
              <a:t> </a:t>
            </a:r>
            <a:r>
              <a:rPr lang="ru-RU" sz="2000" dirty="0" err="1">
                <a:solidFill>
                  <a:schemeClr val="bg1"/>
                </a:solidFill>
              </a:rPr>
              <a:t>інформації</a:t>
            </a:r>
            <a:r>
              <a:rPr lang="ru-RU" sz="2000" dirty="0">
                <a:solidFill>
                  <a:schemeClr val="bg1"/>
                </a:solidFill>
              </a:rPr>
              <a:t>, </a:t>
            </a:r>
            <a:r>
              <a:rPr lang="ru-RU" sz="2000" dirty="0" err="1">
                <a:solidFill>
                  <a:schemeClr val="bg1"/>
                </a:solidFill>
              </a:rPr>
              <a:t>що</a:t>
            </a:r>
            <a:r>
              <a:rPr lang="ru-RU" sz="2000" dirty="0">
                <a:solidFill>
                  <a:schemeClr val="bg1"/>
                </a:solidFill>
              </a:rPr>
              <a:t> не </a:t>
            </a:r>
            <a:r>
              <a:rPr lang="ru-RU" sz="2000" dirty="0" err="1">
                <a:solidFill>
                  <a:schemeClr val="bg1"/>
                </a:solidFill>
              </a:rPr>
              <a:t>перешкоджають</a:t>
            </a:r>
            <a:r>
              <a:rPr lang="ru-RU" sz="2000" dirty="0">
                <a:solidFill>
                  <a:schemeClr val="bg1"/>
                </a:solidFill>
              </a:rPr>
              <a:t> </a:t>
            </a:r>
            <a:r>
              <a:rPr lang="ru-RU" sz="2000" dirty="0" err="1">
                <a:solidFill>
                  <a:schemeClr val="bg1"/>
                </a:solidFill>
              </a:rPr>
              <a:t>їх</a:t>
            </a:r>
            <a:r>
              <a:rPr lang="ru-RU" sz="2000" dirty="0">
                <a:solidFill>
                  <a:schemeClr val="bg1"/>
                </a:solidFill>
              </a:rPr>
              <a:t> </a:t>
            </a:r>
            <a:r>
              <a:rPr lang="ru-RU" sz="2000" dirty="0" err="1">
                <a:solidFill>
                  <a:schemeClr val="bg1"/>
                </a:solidFill>
              </a:rPr>
              <a:t>доступності</a:t>
            </a:r>
            <a:r>
              <a:rPr lang="ru-RU" sz="2000" dirty="0">
                <a:solidFill>
                  <a:schemeClr val="bg1"/>
                </a:solidFill>
              </a:rPr>
              <a:t>; </a:t>
            </a:r>
          </a:p>
          <a:p>
            <a:pPr lvl="2">
              <a:buFont typeface="Wingdings" pitchFamily="2" charset="2"/>
              <a:buChar char="§"/>
            </a:pPr>
            <a:r>
              <a:rPr lang="ru-RU" sz="2000" dirty="0" smtClean="0">
                <a:solidFill>
                  <a:schemeClr val="bg1"/>
                </a:solidFill>
              </a:rPr>
              <a:t> </a:t>
            </a:r>
            <a:r>
              <a:rPr lang="ru-RU" sz="2000" dirty="0" err="1">
                <a:solidFill>
                  <a:schemeClr val="bg1"/>
                </a:solidFill>
              </a:rPr>
              <a:t>Ознайомитися</a:t>
            </a:r>
            <a:r>
              <a:rPr lang="ru-RU" sz="2000" dirty="0">
                <a:solidFill>
                  <a:schemeClr val="bg1"/>
                </a:solidFill>
              </a:rPr>
              <a:t> </a:t>
            </a:r>
            <a:r>
              <a:rPr lang="ru-RU" sz="2000" dirty="0" err="1">
                <a:solidFill>
                  <a:schemeClr val="bg1"/>
                </a:solidFill>
              </a:rPr>
              <a:t>з</a:t>
            </a:r>
            <a:r>
              <a:rPr lang="ru-RU" sz="2000" dirty="0">
                <a:solidFill>
                  <a:schemeClr val="bg1"/>
                </a:solidFill>
              </a:rPr>
              <a:t> </a:t>
            </a:r>
            <a:r>
              <a:rPr lang="ru-RU" sz="2000" dirty="0" err="1">
                <a:solidFill>
                  <a:schemeClr val="bg1"/>
                </a:solidFill>
              </a:rPr>
              <a:t>основними</a:t>
            </a:r>
            <a:r>
              <a:rPr lang="ru-RU" sz="2000" dirty="0">
                <a:solidFill>
                  <a:schemeClr val="bg1"/>
                </a:solidFill>
              </a:rPr>
              <a:t> правилами </a:t>
            </a:r>
            <a:r>
              <a:rPr lang="ru-RU" sz="2000" dirty="0" err="1">
                <a:solidFill>
                  <a:schemeClr val="bg1"/>
                </a:solidFill>
              </a:rPr>
              <a:t>і</a:t>
            </a:r>
            <a:r>
              <a:rPr lang="ru-RU" sz="2000" dirty="0">
                <a:solidFill>
                  <a:schemeClr val="bg1"/>
                </a:solidFill>
              </a:rPr>
              <a:t> </a:t>
            </a:r>
            <a:r>
              <a:rPr lang="ru-RU" sz="2000" dirty="0" err="1">
                <a:solidFill>
                  <a:schemeClr val="bg1"/>
                </a:solidFill>
              </a:rPr>
              <a:t>рекомендаціями</a:t>
            </a:r>
            <a:r>
              <a:rPr lang="ru-RU" sz="2000" dirty="0">
                <a:solidFill>
                  <a:schemeClr val="bg1"/>
                </a:solidFill>
              </a:rPr>
              <a:t> </a:t>
            </a:r>
            <a:r>
              <a:rPr lang="ru-RU" sz="2000" dirty="0" err="1">
                <a:solidFill>
                  <a:schemeClr val="bg1"/>
                </a:solidFill>
              </a:rPr>
              <a:t>з</a:t>
            </a:r>
            <a:r>
              <a:rPr lang="ru-RU" sz="2000" dirty="0">
                <a:solidFill>
                  <a:schemeClr val="bg1"/>
                </a:solidFill>
              </a:rPr>
              <a:t> </a:t>
            </a:r>
            <a:r>
              <a:rPr lang="ru-RU" sz="2000" dirty="0" err="1">
                <a:solidFill>
                  <a:schemeClr val="bg1"/>
                </a:solidFill>
              </a:rPr>
              <a:t>розробки</a:t>
            </a:r>
            <a:r>
              <a:rPr lang="ru-RU" sz="2000" dirty="0">
                <a:solidFill>
                  <a:schemeClr val="bg1"/>
                </a:solidFill>
              </a:rPr>
              <a:t> </a:t>
            </a:r>
            <a:r>
              <a:rPr lang="ru-RU" sz="2000" dirty="0" err="1">
                <a:solidFill>
                  <a:schemeClr val="bg1"/>
                </a:solidFill>
              </a:rPr>
              <a:t>і</a:t>
            </a:r>
            <a:r>
              <a:rPr lang="ru-RU" sz="2000" dirty="0">
                <a:solidFill>
                  <a:schemeClr val="bg1"/>
                </a:solidFill>
              </a:rPr>
              <a:t> </a:t>
            </a:r>
            <a:r>
              <a:rPr lang="ru-RU" sz="2000" dirty="0" err="1">
                <a:solidFill>
                  <a:schemeClr val="bg1"/>
                </a:solidFill>
              </a:rPr>
              <a:t>створення</a:t>
            </a:r>
            <a:r>
              <a:rPr lang="ru-RU" sz="2000" dirty="0">
                <a:solidFill>
                  <a:schemeClr val="bg1"/>
                </a:solidFill>
              </a:rPr>
              <a:t> </a:t>
            </a:r>
            <a:r>
              <a:rPr lang="ru-RU" sz="2000" dirty="0" err="1">
                <a:solidFill>
                  <a:schemeClr val="bg1"/>
                </a:solidFill>
              </a:rPr>
              <a:t>Web-сайтів</a:t>
            </a:r>
            <a:r>
              <a:rPr lang="ru-RU" sz="2000" dirty="0">
                <a:solidFill>
                  <a:schemeClr val="bg1"/>
                </a:solidFill>
              </a:rPr>
              <a:t> та </a:t>
            </a:r>
            <a:r>
              <a:rPr lang="ru-RU" sz="2000" dirty="0" err="1">
                <a:solidFill>
                  <a:schemeClr val="bg1"/>
                </a:solidFill>
              </a:rPr>
              <a:t>неухильно</a:t>
            </a:r>
            <a:r>
              <a:rPr lang="ru-RU" sz="2000" dirty="0">
                <a:solidFill>
                  <a:schemeClr val="bg1"/>
                </a:solidFill>
              </a:rPr>
              <a:t> </a:t>
            </a:r>
            <a:r>
              <a:rPr lang="ru-RU" sz="2000" dirty="0" err="1">
                <a:solidFill>
                  <a:schemeClr val="bg1"/>
                </a:solidFill>
              </a:rPr>
              <a:t>дотримуватися</a:t>
            </a:r>
            <a:r>
              <a:rPr lang="ru-RU" sz="2000" dirty="0">
                <a:solidFill>
                  <a:schemeClr val="bg1"/>
                </a:solidFill>
              </a:rPr>
              <a:t> </a:t>
            </a:r>
            <a:r>
              <a:rPr lang="ru-RU" sz="2000" dirty="0" err="1">
                <a:solidFill>
                  <a:schemeClr val="bg1"/>
                </a:solidFill>
              </a:rPr>
              <a:t>їх</a:t>
            </a:r>
            <a:r>
              <a:rPr lang="ru-RU" sz="2000" dirty="0">
                <a:solidFill>
                  <a:schemeClr val="bg1"/>
                </a:solidFill>
              </a:rPr>
              <a:t> у </a:t>
            </a:r>
            <a:r>
              <a:rPr lang="ru-RU" sz="2000" dirty="0" err="1">
                <a:solidFill>
                  <a:schemeClr val="bg1"/>
                </a:solidFill>
              </a:rPr>
              <a:t>своїй</a:t>
            </a:r>
            <a:r>
              <a:rPr lang="ru-RU" sz="2000" dirty="0">
                <a:solidFill>
                  <a:schemeClr val="bg1"/>
                </a:solidFill>
              </a:rPr>
              <a:t> </a:t>
            </a:r>
            <a:r>
              <a:rPr lang="ru-RU" sz="2000" dirty="0" err="1">
                <a:solidFill>
                  <a:schemeClr val="bg1"/>
                </a:solidFill>
              </a:rPr>
              <a:t>практиці</a:t>
            </a:r>
            <a:r>
              <a:rPr lang="ru-RU" sz="2000" dirty="0">
                <a:solidFill>
                  <a:schemeClr val="bg1"/>
                </a:solidFill>
              </a:rPr>
              <a:t>; </a:t>
            </a:r>
          </a:p>
          <a:p>
            <a:pPr lvl="2">
              <a:buFont typeface="Wingdings" pitchFamily="2" charset="2"/>
              <a:buChar char="§"/>
            </a:pPr>
            <a:r>
              <a:rPr lang="ru-RU" sz="2000" dirty="0" smtClean="0">
                <a:solidFill>
                  <a:schemeClr val="bg1"/>
                </a:solidFill>
              </a:rPr>
              <a:t> </a:t>
            </a:r>
            <a:r>
              <a:rPr lang="ru-RU" sz="2000" dirty="0" err="1">
                <a:solidFill>
                  <a:schemeClr val="bg1"/>
                </a:solidFill>
              </a:rPr>
              <a:t>Визначитися</a:t>
            </a:r>
            <a:r>
              <a:rPr lang="ru-RU" sz="2000" dirty="0">
                <a:solidFill>
                  <a:schemeClr val="bg1"/>
                </a:solidFill>
              </a:rPr>
              <a:t> </a:t>
            </a:r>
            <a:r>
              <a:rPr lang="ru-RU" sz="2000" dirty="0" err="1">
                <a:solidFill>
                  <a:schemeClr val="bg1"/>
                </a:solidFill>
              </a:rPr>
              <a:t>зі</a:t>
            </a:r>
            <a:r>
              <a:rPr lang="ru-RU" sz="2000" dirty="0">
                <a:solidFill>
                  <a:schemeClr val="bg1"/>
                </a:solidFill>
              </a:rPr>
              <a:t> структурою </a:t>
            </a:r>
            <a:r>
              <a:rPr lang="ru-RU" sz="2000" dirty="0" err="1">
                <a:solidFill>
                  <a:schemeClr val="bg1"/>
                </a:solidFill>
              </a:rPr>
              <a:t>Web-сторінок</a:t>
            </a:r>
            <a:r>
              <a:rPr lang="ru-RU" sz="2000" dirty="0">
                <a:solidFill>
                  <a:schemeClr val="bg1"/>
                </a:solidFill>
              </a:rPr>
              <a:t>; </a:t>
            </a:r>
          </a:p>
          <a:p>
            <a:pPr lvl="2">
              <a:buFont typeface="Wingdings" pitchFamily="2" charset="2"/>
              <a:buChar char="§"/>
            </a:pPr>
            <a:r>
              <a:rPr lang="ru-RU" sz="2000" dirty="0" smtClean="0">
                <a:solidFill>
                  <a:schemeClr val="bg1"/>
                </a:solidFill>
              </a:rPr>
              <a:t> </a:t>
            </a:r>
            <a:r>
              <a:rPr lang="ru-RU" sz="2000" dirty="0" err="1">
                <a:solidFill>
                  <a:schemeClr val="bg1"/>
                </a:solidFill>
              </a:rPr>
              <a:t>Вибрати</a:t>
            </a:r>
            <a:r>
              <a:rPr lang="ru-RU" sz="2000" dirty="0">
                <a:solidFill>
                  <a:schemeClr val="bg1"/>
                </a:solidFill>
              </a:rPr>
              <a:t> </a:t>
            </a:r>
            <a:r>
              <a:rPr lang="ru-RU" sz="2000" dirty="0" err="1">
                <a:solidFill>
                  <a:schemeClr val="bg1"/>
                </a:solidFill>
              </a:rPr>
              <a:t>стратегію</a:t>
            </a:r>
            <a:r>
              <a:rPr lang="ru-RU" sz="2000" dirty="0">
                <a:solidFill>
                  <a:schemeClr val="bg1"/>
                </a:solidFill>
              </a:rPr>
              <a:t> </a:t>
            </a:r>
            <a:r>
              <a:rPr lang="ru-RU" sz="2000" dirty="0" err="1">
                <a:solidFill>
                  <a:schemeClr val="bg1"/>
                </a:solidFill>
              </a:rPr>
              <a:t>розробки</a:t>
            </a:r>
            <a:r>
              <a:rPr lang="ru-RU" sz="2000" dirty="0">
                <a:solidFill>
                  <a:schemeClr val="bg1"/>
                </a:solidFill>
              </a:rPr>
              <a:t> та </a:t>
            </a:r>
            <a:r>
              <a:rPr lang="ru-RU" sz="2000" dirty="0" err="1">
                <a:solidFill>
                  <a:schemeClr val="bg1"/>
                </a:solidFill>
              </a:rPr>
              <a:t>створення</a:t>
            </a:r>
            <a:r>
              <a:rPr lang="ru-RU" sz="2000" dirty="0">
                <a:solidFill>
                  <a:schemeClr val="bg1"/>
                </a:solidFill>
              </a:rPr>
              <a:t> Web-сайту. </a:t>
            </a:r>
          </a:p>
          <a:p>
            <a:endParaRPr lang="ru-RU"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1"/>
          <a:tileRect/>
        </a:gradFill>
        <a:effectLst/>
      </p:bgPr>
    </p:bg>
    <p:spTree>
      <p:nvGrpSpPr>
        <p:cNvPr id="1" name=""/>
        <p:cNvGrpSpPr/>
        <p:nvPr/>
      </p:nvGrpSpPr>
      <p:grpSpPr>
        <a:xfrm>
          <a:off x="0" y="0"/>
          <a:ext cx="0" cy="0"/>
          <a:chOff x="0" y="0"/>
          <a:chExt cx="0" cy="0"/>
        </a:xfrm>
      </p:grpSpPr>
      <p:sp>
        <p:nvSpPr>
          <p:cNvPr id="8" name="Прямоугольник 7"/>
          <p:cNvSpPr/>
          <p:nvPr/>
        </p:nvSpPr>
        <p:spPr>
          <a:xfrm>
            <a:off x="755576" y="332656"/>
            <a:ext cx="7553671" cy="584775"/>
          </a:xfrm>
          <a:prstGeom prst="rect">
            <a:avLst/>
          </a:prstGeom>
          <a:noFill/>
        </p:spPr>
        <p:txBody>
          <a:bodyPr wrap="none" lIns="91440" tIns="45720" rIns="91440" bIns="45720">
            <a:spAutoFit/>
          </a:bodyPr>
          <a:lstStyle/>
          <a:p>
            <a:pPr algn="ctr"/>
            <a:r>
              <a:rPr lang="uk-UA"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Принципи гіпертекстової розмітки</a:t>
            </a:r>
            <a:endParaRPr lang="ru-RU"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TextBox 8"/>
          <p:cNvSpPr txBox="1"/>
          <p:nvPr/>
        </p:nvSpPr>
        <p:spPr>
          <a:xfrm>
            <a:off x="251520" y="1268760"/>
            <a:ext cx="8640960" cy="4847481"/>
          </a:xfrm>
          <a:prstGeom prst="rect">
            <a:avLst/>
          </a:prstGeom>
          <a:noFill/>
        </p:spPr>
        <p:txBody>
          <a:bodyPr wrap="square" rtlCol="0">
            <a:spAutoFit/>
          </a:bodyPr>
          <a:lstStyle/>
          <a:p>
            <a:r>
              <a:rPr lang="uk-UA" sz="1500" dirty="0">
                <a:solidFill>
                  <a:srgbClr val="002060"/>
                </a:solidFill>
              </a:rPr>
              <a:t>Мова розмітки гіпертекстових сторінок (</a:t>
            </a:r>
            <a:r>
              <a:rPr lang="ru-RU" sz="1500" dirty="0">
                <a:solidFill>
                  <a:srgbClr val="002060"/>
                </a:solidFill>
              </a:rPr>
              <a:t>HTML</a:t>
            </a:r>
            <a:r>
              <a:rPr lang="uk-UA" sz="1500" dirty="0">
                <a:solidFill>
                  <a:srgbClr val="002060"/>
                </a:solidFill>
              </a:rPr>
              <a:t> - </a:t>
            </a:r>
            <a:r>
              <a:rPr lang="ru-RU" sz="1500" dirty="0" err="1">
                <a:solidFill>
                  <a:srgbClr val="002060"/>
                </a:solidFill>
              </a:rPr>
              <a:t>Hypertext</a:t>
            </a:r>
            <a:r>
              <a:rPr lang="ru-RU" sz="1500" dirty="0">
                <a:solidFill>
                  <a:srgbClr val="002060"/>
                </a:solidFill>
              </a:rPr>
              <a:t> </a:t>
            </a:r>
            <a:r>
              <a:rPr lang="ru-RU" sz="1500" dirty="0" err="1">
                <a:solidFill>
                  <a:srgbClr val="002060"/>
                </a:solidFill>
              </a:rPr>
              <a:t>Markup</a:t>
            </a:r>
            <a:r>
              <a:rPr lang="ru-RU" sz="1500" dirty="0">
                <a:solidFill>
                  <a:srgbClr val="002060"/>
                </a:solidFill>
              </a:rPr>
              <a:t> </a:t>
            </a:r>
            <a:r>
              <a:rPr lang="ru-RU" sz="1500" dirty="0" err="1">
                <a:solidFill>
                  <a:srgbClr val="002060"/>
                </a:solidFill>
              </a:rPr>
              <a:t>Language</a:t>
            </a:r>
            <a:r>
              <a:rPr lang="uk-UA" sz="1500" dirty="0">
                <a:solidFill>
                  <a:srgbClr val="002060"/>
                </a:solidFill>
              </a:rPr>
              <a:t>) представляє собою мову, розроблену спеціально для створення </a:t>
            </a:r>
            <a:r>
              <a:rPr lang="ru-RU" sz="1500" dirty="0" err="1">
                <a:solidFill>
                  <a:srgbClr val="002060"/>
                </a:solidFill>
              </a:rPr>
              <a:t>Web</a:t>
            </a:r>
            <a:r>
              <a:rPr lang="uk-UA" sz="1500" dirty="0">
                <a:solidFill>
                  <a:srgbClr val="002060"/>
                </a:solidFill>
              </a:rPr>
              <a:t>-документів. Вона визначає </a:t>
            </a:r>
            <a:r>
              <a:rPr lang="uk-UA" sz="1500" dirty="0" smtClean="0">
                <a:solidFill>
                  <a:srgbClr val="002060"/>
                </a:solidFill>
              </a:rPr>
              <a:t>синтаксис </a:t>
            </a:r>
            <a:r>
              <a:rPr lang="uk-UA" sz="1500" dirty="0">
                <a:solidFill>
                  <a:srgbClr val="002060"/>
                </a:solidFill>
              </a:rPr>
              <a:t>і розміщення спеціальних інструкцій (тегів), які не виводяться на екран, але вказують браузеру, як відображати вміст документа. </a:t>
            </a:r>
            <a:r>
              <a:rPr lang="ru-RU" sz="1500" dirty="0">
                <a:solidFill>
                  <a:srgbClr val="002060"/>
                </a:solidFill>
              </a:rPr>
              <a:t>В</a:t>
            </a:r>
            <a:r>
              <a:rPr lang="uk-UA" sz="1500" dirty="0">
                <a:solidFill>
                  <a:srgbClr val="002060"/>
                </a:solidFill>
              </a:rPr>
              <a:t>о</a:t>
            </a:r>
            <a:r>
              <a:rPr lang="ru-RU" sz="1500" dirty="0" err="1">
                <a:solidFill>
                  <a:srgbClr val="002060"/>
                </a:solidFill>
              </a:rPr>
              <a:t>н</a:t>
            </a:r>
            <a:r>
              <a:rPr lang="uk-UA" sz="1500" dirty="0">
                <a:solidFill>
                  <a:srgbClr val="002060"/>
                </a:solidFill>
              </a:rPr>
              <a:t>а</a:t>
            </a:r>
            <a:r>
              <a:rPr lang="ru-RU" sz="1500" dirty="0">
                <a:solidFill>
                  <a:srgbClr val="002060"/>
                </a:solidFill>
              </a:rPr>
              <a:t> </a:t>
            </a:r>
            <a:r>
              <a:rPr lang="ru-RU" sz="1500" dirty="0" err="1">
                <a:solidFill>
                  <a:srgbClr val="002060"/>
                </a:solidFill>
              </a:rPr>
              <a:t>також</a:t>
            </a:r>
            <a:r>
              <a:rPr lang="ru-RU" sz="1500" dirty="0">
                <a:solidFill>
                  <a:srgbClr val="002060"/>
                </a:solidFill>
              </a:rPr>
              <a:t> </a:t>
            </a:r>
            <a:r>
              <a:rPr lang="ru-RU" sz="1500" dirty="0" err="1">
                <a:solidFill>
                  <a:srgbClr val="002060"/>
                </a:solidFill>
              </a:rPr>
              <a:t>використовується</a:t>
            </a:r>
            <a:r>
              <a:rPr lang="ru-RU" sz="1500" dirty="0">
                <a:solidFill>
                  <a:srgbClr val="002060"/>
                </a:solidFill>
              </a:rPr>
              <a:t> для </a:t>
            </a:r>
            <a:r>
              <a:rPr lang="ru-RU" sz="1500" dirty="0" err="1">
                <a:solidFill>
                  <a:srgbClr val="002060"/>
                </a:solidFill>
              </a:rPr>
              <a:t>створення</a:t>
            </a:r>
            <a:r>
              <a:rPr lang="ru-RU" sz="1500" dirty="0">
                <a:solidFill>
                  <a:srgbClr val="002060"/>
                </a:solidFill>
              </a:rPr>
              <a:t> </a:t>
            </a:r>
            <a:r>
              <a:rPr lang="ru-RU" sz="1500" dirty="0" err="1">
                <a:solidFill>
                  <a:srgbClr val="002060"/>
                </a:solidFill>
              </a:rPr>
              <a:t>посилань</a:t>
            </a:r>
            <a:r>
              <a:rPr lang="ru-RU" sz="1500" dirty="0">
                <a:solidFill>
                  <a:srgbClr val="002060"/>
                </a:solidFill>
              </a:rPr>
              <a:t> на </a:t>
            </a:r>
            <a:r>
              <a:rPr lang="ru-RU" sz="1500" dirty="0" err="1">
                <a:solidFill>
                  <a:srgbClr val="002060"/>
                </a:solidFill>
              </a:rPr>
              <a:t>інші</a:t>
            </a:r>
            <a:r>
              <a:rPr lang="ru-RU" sz="1500" dirty="0">
                <a:solidFill>
                  <a:srgbClr val="002060"/>
                </a:solidFill>
              </a:rPr>
              <a:t> </a:t>
            </a:r>
            <a:r>
              <a:rPr lang="ru-RU" sz="1500" dirty="0" err="1">
                <a:solidFill>
                  <a:srgbClr val="002060"/>
                </a:solidFill>
              </a:rPr>
              <a:t>документи</a:t>
            </a:r>
            <a:r>
              <a:rPr lang="ru-RU" sz="1500" dirty="0">
                <a:solidFill>
                  <a:srgbClr val="002060"/>
                </a:solidFill>
              </a:rPr>
              <a:t>, </a:t>
            </a:r>
            <a:r>
              <a:rPr lang="ru-RU" sz="1500" dirty="0" err="1">
                <a:solidFill>
                  <a:srgbClr val="002060"/>
                </a:solidFill>
              </a:rPr>
              <a:t>локальні</a:t>
            </a:r>
            <a:r>
              <a:rPr lang="ru-RU" sz="1500" dirty="0">
                <a:solidFill>
                  <a:srgbClr val="002060"/>
                </a:solidFill>
              </a:rPr>
              <a:t> </a:t>
            </a:r>
            <a:r>
              <a:rPr lang="ru-RU" sz="1500" dirty="0" err="1">
                <a:solidFill>
                  <a:srgbClr val="002060"/>
                </a:solidFill>
              </a:rPr>
              <a:t>або</a:t>
            </a:r>
            <a:r>
              <a:rPr lang="ru-RU" sz="1500" dirty="0">
                <a:solidFill>
                  <a:srgbClr val="002060"/>
                </a:solidFill>
              </a:rPr>
              <a:t> </a:t>
            </a:r>
            <a:r>
              <a:rPr lang="ru-RU" sz="1500" dirty="0" err="1">
                <a:solidFill>
                  <a:srgbClr val="002060"/>
                </a:solidFill>
              </a:rPr>
              <a:t>мережні</a:t>
            </a:r>
            <a:r>
              <a:rPr lang="ru-RU" sz="1500" dirty="0">
                <a:solidFill>
                  <a:srgbClr val="002060"/>
                </a:solidFill>
              </a:rPr>
              <a:t>, </a:t>
            </a:r>
            <a:r>
              <a:rPr lang="ru-RU" sz="1500" dirty="0" err="1">
                <a:solidFill>
                  <a:srgbClr val="002060"/>
                </a:solidFill>
              </a:rPr>
              <a:t>наприклад</a:t>
            </a:r>
            <a:r>
              <a:rPr lang="ru-RU" sz="1500" dirty="0">
                <a:solidFill>
                  <a:srgbClr val="002060"/>
                </a:solidFill>
              </a:rPr>
              <a:t>, </a:t>
            </a:r>
            <a:r>
              <a:rPr lang="ru-RU" sz="1500" dirty="0" err="1">
                <a:solidFill>
                  <a:srgbClr val="002060"/>
                </a:solidFill>
              </a:rPr>
              <a:t>що</a:t>
            </a:r>
            <a:r>
              <a:rPr lang="ru-RU" sz="1500" dirty="0">
                <a:solidFill>
                  <a:srgbClr val="002060"/>
                </a:solidFill>
              </a:rPr>
              <a:t> </a:t>
            </a:r>
            <a:r>
              <a:rPr lang="ru-RU" sz="1500" dirty="0" err="1">
                <a:solidFill>
                  <a:srgbClr val="002060"/>
                </a:solidFill>
              </a:rPr>
              <a:t>знаходяться</a:t>
            </a:r>
            <a:r>
              <a:rPr lang="ru-RU" sz="1500" dirty="0">
                <a:solidFill>
                  <a:srgbClr val="002060"/>
                </a:solidFill>
              </a:rPr>
              <a:t> в </a:t>
            </a:r>
            <a:r>
              <a:rPr lang="ru-RU" sz="1500" dirty="0" err="1">
                <a:solidFill>
                  <a:srgbClr val="002060"/>
                </a:solidFill>
              </a:rPr>
              <a:t>мережі</a:t>
            </a:r>
            <a:r>
              <a:rPr lang="ru-RU" sz="1500" dirty="0">
                <a:solidFill>
                  <a:srgbClr val="002060"/>
                </a:solidFill>
              </a:rPr>
              <a:t> </a:t>
            </a:r>
            <a:r>
              <a:rPr lang="ru-RU" sz="1500" dirty="0" err="1">
                <a:solidFill>
                  <a:srgbClr val="002060"/>
                </a:solidFill>
              </a:rPr>
              <a:t>Інтернет</a:t>
            </a:r>
            <a:r>
              <a:rPr lang="ru-RU" sz="1500" dirty="0">
                <a:solidFill>
                  <a:srgbClr val="002060"/>
                </a:solidFill>
              </a:rPr>
              <a:t>. </a:t>
            </a:r>
            <a:endParaRPr lang="ru-RU" sz="1500" dirty="0" smtClean="0">
              <a:solidFill>
                <a:srgbClr val="002060"/>
              </a:solidFill>
            </a:endParaRPr>
          </a:p>
          <a:p>
            <a:r>
              <a:rPr lang="ru-RU" sz="1500" dirty="0" err="1" smtClean="0">
                <a:solidFill>
                  <a:srgbClr val="002060"/>
                </a:solidFill>
              </a:rPr>
              <a:t>Кожен</a:t>
            </a:r>
            <a:r>
              <a:rPr lang="ru-RU" sz="1500" dirty="0" smtClean="0">
                <a:solidFill>
                  <a:srgbClr val="002060"/>
                </a:solidFill>
              </a:rPr>
              <a:t> </a:t>
            </a:r>
            <a:r>
              <a:rPr lang="ru-RU" sz="1500" dirty="0">
                <a:solidFill>
                  <a:srgbClr val="002060"/>
                </a:solidFill>
              </a:rPr>
              <a:t>тег </a:t>
            </a:r>
            <a:r>
              <a:rPr lang="ru-RU" sz="1500" dirty="0" err="1">
                <a:solidFill>
                  <a:srgbClr val="002060"/>
                </a:solidFill>
              </a:rPr>
              <a:t>складається</a:t>
            </a:r>
            <a:r>
              <a:rPr lang="ru-RU" sz="1500" dirty="0">
                <a:solidFill>
                  <a:srgbClr val="002060"/>
                </a:solidFill>
              </a:rPr>
              <a:t> </a:t>
            </a:r>
            <a:r>
              <a:rPr lang="ru-RU" sz="1500" dirty="0" err="1">
                <a:solidFill>
                  <a:srgbClr val="002060"/>
                </a:solidFill>
              </a:rPr>
              <a:t>з</a:t>
            </a:r>
            <a:r>
              <a:rPr lang="ru-RU" sz="1500" dirty="0">
                <a:solidFill>
                  <a:srgbClr val="002060"/>
                </a:solidFill>
              </a:rPr>
              <a:t> </a:t>
            </a:r>
            <a:r>
              <a:rPr lang="ru-RU" sz="1500" dirty="0" err="1">
                <a:solidFill>
                  <a:srgbClr val="002060"/>
                </a:solidFill>
              </a:rPr>
              <a:t>імені</a:t>
            </a:r>
            <a:r>
              <a:rPr lang="ru-RU" sz="1500" dirty="0">
                <a:solidFill>
                  <a:srgbClr val="002060"/>
                </a:solidFill>
              </a:rPr>
              <a:t>, за </a:t>
            </a:r>
            <a:r>
              <a:rPr lang="ru-RU" sz="1500" dirty="0" err="1">
                <a:solidFill>
                  <a:srgbClr val="002060"/>
                </a:solidFill>
              </a:rPr>
              <a:t>яким</a:t>
            </a:r>
            <a:r>
              <a:rPr lang="ru-RU" sz="1500" dirty="0">
                <a:solidFill>
                  <a:srgbClr val="002060"/>
                </a:solidFill>
              </a:rPr>
              <a:t> </a:t>
            </a:r>
            <a:r>
              <a:rPr lang="ru-RU" sz="1500" dirty="0" err="1">
                <a:solidFill>
                  <a:srgbClr val="002060"/>
                </a:solidFill>
              </a:rPr>
              <a:t>може</a:t>
            </a:r>
            <a:r>
              <a:rPr lang="ru-RU" sz="1500" dirty="0">
                <a:solidFill>
                  <a:srgbClr val="002060"/>
                </a:solidFill>
              </a:rPr>
              <a:t> </a:t>
            </a:r>
            <a:r>
              <a:rPr lang="ru-RU" sz="1500" dirty="0" err="1">
                <a:solidFill>
                  <a:srgbClr val="002060"/>
                </a:solidFill>
              </a:rPr>
              <a:t>слід</a:t>
            </a:r>
            <a:r>
              <a:rPr lang="uk-UA" sz="1500" dirty="0">
                <a:solidFill>
                  <a:srgbClr val="002060"/>
                </a:solidFill>
              </a:rPr>
              <a:t>к</a:t>
            </a:r>
            <a:r>
              <a:rPr lang="ru-RU" sz="1500" dirty="0" err="1">
                <a:solidFill>
                  <a:srgbClr val="002060"/>
                </a:solidFill>
              </a:rPr>
              <a:t>увати</a:t>
            </a:r>
            <a:r>
              <a:rPr lang="ru-RU" sz="1500" dirty="0">
                <a:solidFill>
                  <a:srgbClr val="002060"/>
                </a:solidFill>
              </a:rPr>
              <a:t> список </a:t>
            </a:r>
            <a:r>
              <a:rPr lang="ru-RU" sz="1500" dirty="0" err="1">
                <a:solidFill>
                  <a:srgbClr val="002060"/>
                </a:solidFill>
              </a:rPr>
              <a:t>необов'язкових</a:t>
            </a:r>
            <a:r>
              <a:rPr lang="ru-RU" sz="1500" dirty="0">
                <a:solidFill>
                  <a:srgbClr val="002060"/>
                </a:solidFill>
              </a:rPr>
              <a:t> </a:t>
            </a:r>
            <a:r>
              <a:rPr lang="ru-RU" sz="1500" dirty="0" err="1">
                <a:solidFill>
                  <a:srgbClr val="002060"/>
                </a:solidFill>
              </a:rPr>
              <a:t>атрибутів</a:t>
            </a:r>
            <a:r>
              <a:rPr lang="ru-RU" sz="1500" dirty="0">
                <a:solidFill>
                  <a:srgbClr val="002060"/>
                </a:solidFill>
              </a:rPr>
              <a:t>, </a:t>
            </a:r>
            <a:r>
              <a:rPr lang="ru-RU" sz="1500" dirty="0" err="1">
                <a:solidFill>
                  <a:srgbClr val="002060"/>
                </a:solidFill>
              </a:rPr>
              <a:t>всі</a:t>
            </a:r>
            <a:r>
              <a:rPr lang="ru-RU" sz="1500" dirty="0">
                <a:solidFill>
                  <a:srgbClr val="002060"/>
                </a:solidFill>
              </a:rPr>
              <a:t> вони </a:t>
            </a:r>
            <a:r>
              <a:rPr lang="ru-RU" sz="1500" dirty="0" err="1">
                <a:solidFill>
                  <a:srgbClr val="002060"/>
                </a:solidFill>
              </a:rPr>
              <a:t>знаходяться</a:t>
            </a:r>
            <a:r>
              <a:rPr lang="ru-RU" sz="1500" dirty="0">
                <a:solidFill>
                  <a:srgbClr val="002060"/>
                </a:solidFill>
              </a:rPr>
              <a:t> </a:t>
            </a:r>
            <a:r>
              <a:rPr lang="ru-RU" sz="1500" dirty="0" err="1">
                <a:solidFill>
                  <a:srgbClr val="002060"/>
                </a:solidFill>
              </a:rPr>
              <a:t>всередині</a:t>
            </a:r>
            <a:r>
              <a:rPr lang="ru-RU" sz="1500" dirty="0">
                <a:solidFill>
                  <a:srgbClr val="002060"/>
                </a:solidFill>
              </a:rPr>
              <a:t>  </a:t>
            </a:r>
            <a:r>
              <a:rPr lang="ru-RU" sz="1500" dirty="0" err="1">
                <a:solidFill>
                  <a:srgbClr val="002060"/>
                </a:solidFill>
              </a:rPr>
              <a:t>дужок</a:t>
            </a:r>
            <a:r>
              <a:rPr lang="ru-RU" sz="1500" dirty="0">
                <a:solidFill>
                  <a:srgbClr val="002060"/>
                </a:solidFill>
              </a:rPr>
              <a:t> </a:t>
            </a:r>
            <a:r>
              <a:rPr lang="ru-RU" sz="1500" b="1" dirty="0">
                <a:solidFill>
                  <a:srgbClr val="002060"/>
                </a:solidFill>
              </a:rPr>
              <a:t>&lt;&gt;</a:t>
            </a:r>
            <a:r>
              <a:rPr lang="ru-RU" sz="1500" dirty="0">
                <a:solidFill>
                  <a:srgbClr val="002060"/>
                </a:solidFill>
              </a:rPr>
              <a:t>. </a:t>
            </a:r>
            <a:r>
              <a:rPr lang="ru-RU" sz="1500" dirty="0" err="1">
                <a:solidFill>
                  <a:srgbClr val="002060"/>
                </a:solidFill>
              </a:rPr>
              <a:t>Вміст</a:t>
            </a:r>
            <a:r>
              <a:rPr lang="ru-RU" sz="1500" dirty="0">
                <a:solidFill>
                  <a:srgbClr val="002060"/>
                </a:solidFill>
              </a:rPr>
              <a:t> </a:t>
            </a:r>
            <a:r>
              <a:rPr lang="ru-RU" sz="1500" dirty="0" err="1">
                <a:solidFill>
                  <a:srgbClr val="002060"/>
                </a:solidFill>
              </a:rPr>
              <a:t>дужок</a:t>
            </a:r>
            <a:r>
              <a:rPr lang="ru-RU" sz="1500" dirty="0">
                <a:solidFill>
                  <a:srgbClr val="002060"/>
                </a:solidFill>
              </a:rPr>
              <a:t> </a:t>
            </a:r>
            <a:r>
              <a:rPr lang="ru-RU" sz="1500" dirty="0" err="1">
                <a:solidFill>
                  <a:srgbClr val="002060"/>
                </a:solidFill>
              </a:rPr>
              <a:t>ніколи</a:t>
            </a:r>
            <a:r>
              <a:rPr lang="ru-RU" sz="1500" dirty="0">
                <a:solidFill>
                  <a:srgbClr val="002060"/>
                </a:solidFill>
              </a:rPr>
              <a:t> не </a:t>
            </a:r>
            <a:r>
              <a:rPr lang="ru-RU" sz="1500" dirty="0" err="1">
                <a:solidFill>
                  <a:srgbClr val="002060"/>
                </a:solidFill>
              </a:rPr>
              <a:t>виводиться</a:t>
            </a:r>
            <a:r>
              <a:rPr lang="ru-RU" sz="1500" dirty="0">
                <a:solidFill>
                  <a:srgbClr val="002060"/>
                </a:solidFill>
              </a:rPr>
              <a:t> у </a:t>
            </a:r>
            <a:r>
              <a:rPr lang="ru-RU" sz="1500" dirty="0" err="1">
                <a:solidFill>
                  <a:srgbClr val="002060"/>
                </a:solidFill>
              </a:rPr>
              <a:t>вікні</a:t>
            </a:r>
            <a:r>
              <a:rPr lang="ru-RU" sz="1500" dirty="0">
                <a:solidFill>
                  <a:srgbClr val="002060"/>
                </a:solidFill>
              </a:rPr>
              <a:t> браузера. </a:t>
            </a:r>
            <a:r>
              <a:rPr lang="ru-RU" sz="1500" dirty="0" err="1">
                <a:solidFill>
                  <a:srgbClr val="002060"/>
                </a:solidFill>
              </a:rPr>
              <a:t>Ім'я</a:t>
            </a:r>
            <a:r>
              <a:rPr lang="ru-RU" sz="1500" dirty="0">
                <a:solidFill>
                  <a:srgbClr val="002060"/>
                </a:solidFill>
              </a:rPr>
              <a:t> тега, як правило, </a:t>
            </a:r>
            <a:r>
              <a:rPr lang="ru-RU" sz="1500" dirty="0" err="1">
                <a:solidFill>
                  <a:srgbClr val="002060"/>
                </a:solidFill>
              </a:rPr>
              <a:t>представляє</a:t>
            </a:r>
            <a:r>
              <a:rPr lang="ru-RU" sz="1500" dirty="0">
                <a:solidFill>
                  <a:srgbClr val="002060"/>
                </a:solidFill>
              </a:rPr>
              <a:t> собою </a:t>
            </a:r>
            <a:r>
              <a:rPr lang="ru-RU" sz="1500" dirty="0" err="1">
                <a:solidFill>
                  <a:srgbClr val="002060"/>
                </a:solidFill>
              </a:rPr>
              <a:t>абревіатуру</a:t>
            </a:r>
            <a:r>
              <a:rPr lang="ru-RU" sz="1500" dirty="0">
                <a:solidFill>
                  <a:srgbClr val="002060"/>
                </a:solidFill>
              </a:rPr>
              <a:t> </a:t>
            </a:r>
            <a:r>
              <a:rPr lang="ru-RU" sz="1500" dirty="0" err="1">
                <a:solidFill>
                  <a:srgbClr val="002060"/>
                </a:solidFill>
              </a:rPr>
              <a:t>його</a:t>
            </a:r>
            <a:r>
              <a:rPr lang="ru-RU" sz="1500" dirty="0">
                <a:solidFill>
                  <a:srgbClr val="002060"/>
                </a:solidFill>
              </a:rPr>
              <a:t> </a:t>
            </a:r>
            <a:r>
              <a:rPr lang="ru-RU" sz="1500" dirty="0" err="1">
                <a:solidFill>
                  <a:srgbClr val="002060"/>
                </a:solidFill>
              </a:rPr>
              <a:t>функції</a:t>
            </a:r>
            <a:r>
              <a:rPr lang="ru-RU" sz="1500" dirty="0">
                <a:solidFill>
                  <a:srgbClr val="002060"/>
                </a:solidFill>
              </a:rPr>
              <a:t>, </a:t>
            </a:r>
            <a:r>
              <a:rPr lang="ru-RU" sz="1500" dirty="0" err="1">
                <a:solidFill>
                  <a:srgbClr val="002060"/>
                </a:solidFill>
              </a:rPr>
              <a:t>що</a:t>
            </a:r>
            <a:r>
              <a:rPr lang="ru-RU" sz="1500" dirty="0">
                <a:solidFill>
                  <a:srgbClr val="002060"/>
                </a:solidFill>
              </a:rPr>
              <a:t> </a:t>
            </a:r>
            <a:r>
              <a:rPr lang="ru-RU" sz="1500" dirty="0" err="1">
                <a:solidFill>
                  <a:srgbClr val="002060"/>
                </a:solidFill>
              </a:rPr>
              <a:t>полегшує</a:t>
            </a:r>
            <a:r>
              <a:rPr lang="ru-RU" sz="1500" dirty="0">
                <a:solidFill>
                  <a:srgbClr val="002060"/>
                </a:solidFill>
              </a:rPr>
              <a:t> </a:t>
            </a:r>
            <a:r>
              <a:rPr lang="ru-RU" sz="1500" dirty="0" err="1">
                <a:solidFill>
                  <a:srgbClr val="002060"/>
                </a:solidFill>
              </a:rPr>
              <a:t>його</a:t>
            </a:r>
            <a:r>
              <a:rPr lang="ru-RU" sz="1500" dirty="0">
                <a:solidFill>
                  <a:srgbClr val="002060"/>
                </a:solidFill>
              </a:rPr>
              <a:t> </a:t>
            </a:r>
            <a:r>
              <a:rPr lang="ru-RU" sz="1500" dirty="0" err="1">
                <a:solidFill>
                  <a:srgbClr val="002060"/>
                </a:solidFill>
              </a:rPr>
              <a:t>запам'ятовування</a:t>
            </a:r>
            <a:r>
              <a:rPr lang="ru-RU" sz="1500" dirty="0">
                <a:solidFill>
                  <a:srgbClr val="002060"/>
                </a:solidFill>
              </a:rPr>
              <a:t>. </a:t>
            </a:r>
            <a:r>
              <a:rPr lang="ru-RU" sz="1500" dirty="0" err="1">
                <a:solidFill>
                  <a:srgbClr val="002060"/>
                </a:solidFill>
              </a:rPr>
              <a:t>Атрибути</a:t>
            </a:r>
            <a:r>
              <a:rPr lang="ru-RU" sz="1500" dirty="0">
                <a:solidFill>
                  <a:srgbClr val="002060"/>
                </a:solidFill>
              </a:rPr>
              <a:t> </a:t>
            </a:r>
            <a:r>
              <a:rPr lang="ru-RU" sz="1500" dirty="0" err="1">
                <a:solidFill>
                  <a:srgbClr val="002060"/>
                </a:solidFill>
              </a:rPr>
              <a:t>є</a:t>
            </a:r>
            <a:r>
              <a:rPr lang="ru-RU" sz="1500" dirty="0">
                <a:solidFill>
                  <a:srgbClr val="002060"/>
                </a:solidFill>
              </a:rPr>
              <a:t> </a:t>
            </a:r>
            <a:r>
              <a:rPr lang="ru-RU" sz="1500" dirty="0" err="1">
                <a:solidFill>
                  <a:srgbClr val="002060"/>
                </a:solidFill>
              </a:rPr>
              <a:t>властивостями</a:t>
            </a:r>
            <a:r>
              <a:rPr lang="ru-RU" sz="1500" dirty="0">
                <a:solidFill>
                  <a:srgbClr val="002060"/>
                </a:solidFill>
              </a:rPr>
              <a:t>, </a:t>
            </a:r>
            <a:r>
              <a:rPr lang="ru-RU" sz="1500" dirty="0" err="1">
                <a:solidFill>
                  <a:srgbClr val="002060"/>
                </a:solidFill>
              </a:rPr>
              <a:t>які</a:t>
            </a:r>
            <a:r>
              <a:rPr lang="ru-RU" sz="1500" dirty="0">
                <a:solidFill>
                  <a:srgbClr val="002060"/>
                </a:solidFill>
              </a:rPr>
              <a:t> </a:t>
            </a:r>
            <a:r>
              <a:rPr lang="ru-RU" sz="1500" dirty="0" err="1">
                <a:solidFill>
                  <a:srgbClr val="002060"/>
                </a:solidFill>
              </a:rPr>
              <a:t>розширюють</a:t>
            </a:r>
            <a:r>
              <a:rPr lang="ru-RU" sz="1500" dirty="0">
                <a:solidFill>
                  <a:srgbClr val="002060"/>
                </a:solidFill>
              </a:rPr>
              <a:t> </a:t>
            </a:r>
            <a:r>
              <a:rPr lang="ru-RU" sz="1500" dirty="0" err="1">
                <a:solidFill>
                  <a:srgbClr val="002060"/>
                </a:solidFill>
              </a:rPr>
              <a:t>або</a:t>
            </a:r>
            <a:r>
              <a:rPr lang="ru-RU" sz="1500" dirty="0">
                <a:solidFill>
                  <a:srgbClr val="002060"/>
                </a:solidFill>
              </a:rPr>
              <a:t> </a:t>
            </a:r>
            <a:r>
              <a:rPr lang="ru-RU" sz="1500" dirty="0" err="1">
                <a:solidFill>
                  <a:srgbClr val="002060"/>
                </a:solidFill>
              </a:rPr>
              <a:t>уточнюють</a:t>
            </a:r>
            <a:r>
              <a:rPr lang="ru-RU" sz="1500" dirty="0">
                <a:solidFill>
                  <a:srgbClr val="002060"/>
                </a:solidFill>
              </a:rPr>
              <a:t> </a:t>
            </a:r>
            <a:r>
              <a:rPr lang="ru-RU" sz="1500" dirty="0" err="1">
                <a:solidFill>
                  <a:srgbClr val="002060"/>
                </a:solidFill>
              </a:rPr>
              <a:t>функцію</a:t>
            </a:r>
            <a:r>
              <a:rPr lang="ru-RU" sz="1500" dirty="0">
                <a:solidFill>
                  <a:srgbClr val="002060"/>
                </a:solidFill>
              </a:rPr>
              <a:t> тега. Як правило, </a:t>
            </a:r>
            <a:r>
              <a:rPr lang="ru-RU" sz="1500" dirty="0" err="1">
                <a:solidFill>
                  <a:srgbClr val="002060"/>
                </a:solidFill>
              </a:rPr>
              <a:t>ім'я</a:t>
            </a:r>
            <a:r>
              <a:rPr lang="ru-RU" sz="1500" dirty="0">
                <a:solidFill>
                  <a:srgbClr val="002060"/>
                </a:solidFill>
              </a:rPr>
              <a:t> </a:t>
            </a:r>
            <a:r>
              <a:rPr lang="ru-RU" sz="1500" dirty="0" err="1">
                <a:solidFill>
                  <a:srgbClr val="002060"/>
                </a:solidFill>
              </a:rPr>
              <a:t>і</a:t>
            </a:r>
            <a:r>
              <a:rPr lang="ru-RU" sz="1500" dirty="0">
                <a:solidFill>
                  <a:srgbClr val="002060"/>
                </a:solidFill>
              </a:rPr>
              <a:t> </a:t>
            </a:r>
            <a:r>
              <a:rPr lang="ru-RU" sz="1500" dirty="0" err="1">
                <a:solidFill>
                  <a:srgbClr val="002060"/>
                </a:solidFill>
              </a:rPr>
              <a:t>атрибути</a:t>
            </a:r>
            <a:r>
              <a:rPr lang="ru-RU" sz="1500" dirty="0">
                <a:solidFill>
                  <a:srgbClr val="002060"/>
                </a:solidFill>
              </a:rPr>
              <a:t> </a:t>
            </a:r>
            <a:r>
              <a:rPr lang="ru-RU" sz="1500" dirty="0" err="1">
                <a:solidFill>
                  <a:srgbClr val="002060"/>
                </a:solidFill>
              </a:rPr>
              <a:t>всередині</a:t>
            </a:r>
            <a:r>
              <a:rPr lang="ru-RU" sz="1500" dirty="0">
                <a:solidFill>
                  <a:srgbClr val="002060"/>
                </a:solidFill>
              </a:rPr>
              <a:t> тега не </a:t>
            </a:r>
            <a:r>
              <a:rPr lang="ru-RU" sz="1500" dirty="0" err="1">
                <a:solidFill>
                  <a:srgbClr val="002060"/>
                </a:solidFill>
              </a:rPr>
              <a:t>чутливі</a:t>
            </a:r>
            <a:r>
              <a:rPr lang="ru-RU" sz="1500" dirty="0">
                <a:solidFill>
                  <a:srgbClr val="002060"/>
                </a:solidFill>
              </a:rPr>
              <a:t> </a:t>
            </a:r>
            <a:r>
              <a:rPr lang="ru-RU" sz="1500" dirty="0" smtClean="0">
                <a:solidFill>
                  <a:srgbClr val="002060"/>
                </a:solidFill>
              </a:rPr>
              <a:t>до</a:t>
            </a:r>
            <a:r>
              <a:rPr lang="en-US" sz="1500" dirty="0" smtClean="0">
                <a:solidFill>
                  <a:srgbClr val="002060"/>
                </a:solidFill>
              </a:rPr>
              <a:t> </a:t>
            </a:r>
            <a:r>
              <a:rPr lang="ru-RU" sz="1500" dirty="0" err="1" smtClean="0">
                <a:solidFill>
                  <a:srgbClr val="002060"/>
                </a:solidFill>
              </a:rPr>
              <a:t>регістру</a:t>
            </a:r>
            <a:r>
              <a:rPr lang="ru-RU" sz="1500" dirty="0">
                <a:solidFill>
                  <a:srgbClr val="002060"/>
                </a:solidFill>
              </a:rPr>
              <a:t>. </a:t>
            </a:r>
            <a:endParaRPr lang="en-US" sz="1500" dirty="0" smtClean="0">
              <a:solidFill>
                <a:srgbClr val="002060"/>
              </a:solidFill>
            </a:endParaRPr>
          </a:p>
          <a:p>
            <a:r>
              <a:rPr lang="ru-RU" sz="1500" dirty="0" smtClean="0">
                <a:solidFill>
                  <a:srgbClr val="002060"/>
                </a:solidFill>
              </a:rPr>
              <a:t>Тег </a:t>
            </a:r>
            <a:r>
              <a:rPr lang="ru-RU" sz="1500" b="1" dirty="0">
                <a:solidFill>
                  <a:srgbClr val="002060"/>
                </a:solidFill>
              </a:rPr>
              <a:t>&lt;BODY </a:t>
            </a:r>
            <a:r>
              <a:rPr lang="ru-RU" sz="1500" b="1" dirty="0" err="1">
                <a:solidFill>
                  <a:srgbClr val="002060"/>
                </a:solidFill>
              </a:rPr>
              <a:t>BGCOLOR=white</a:t>
            </a:r>
            <a:r>
              <a:rPr lang="ru-RU" sz="1500" b="1" dirty="0">
                <a:solidFill>
                  <a:srgbClr val="002060"/>
                </a:solidFill>
              </a:rPr>
              <a:t>&gt;</a:t>
            </a:r>
            <a:r>
              <a:rPr lang="ru-RU" sz="1500" dirty="0">
                <a:solidFill>
                  <a:srgbClr val="002060"/>
                </a:solidFill>
              </a:rPr>
              <a:t> буде </a:t>
            </a:r>
            <a:r>
              <a:rPr lang="ru-RU" sz="1500" dirty="0" err="1">
                <a:solidFill>
                  <a:srgbClr val="002060"/>
                </a:solidFill>
              </a:rPr>
              <a:t>працювати</a:t>
            </a:r>
            <a:r>
              <a:rPr lang="ru-RU" sz="1500" dirty="0">
                <a:solidFill>
                  <a:srgbClr val="002060"/>
                </a:solidFill>
              </a:rPr>
              <a:t> так само, </a:t>
            </a:r>
            <a:r>
              <a:rPr lang="ru-RU" sz="1500" dirty="0" smtClean="0">
                <a:solidFill>
                  <a:srgbClr val="002060"/>
                </a:solidFill>
              </a:rPr>
              <a:t>як</a:t>
            </a:r>
            <a:endParaRPr lang="en-US" sz="1500" dirty="0" smtClean="0">
              <a:solidFill>
                <a:srgbClr val="002060"/>
              </a:solidFill>
            </a:endParaRPr>
          </a:p>
          <a:p>
            <a:r>
              <a:rPr lang="ru-RU" sz="1500" b="1" dirty="0" smtClean="0">
                <a:solidFill>
                  <a:srgbClr val="002060"/>
                </a:solidFill>
              </a:rPr>
              <a:t>&lt;</a:t>
            </a:r>
            <a:r>
              <a:rPr lang="ru-RU" sz="1500" b="1" dirty="0" err="1">
                <a:solidFill>
                  <a:srgbClr val="002060"/>
                </a:solidFill>
              </a:rPr>
              <a:t>body</a:t>
            </a:r>
            <a:r>
              <a:rPr lang="ru-RU" sz="1500" b="1" dirty="0">
                <a:solidFill>
                  <a:srgbClr val="002060"/>
                </a:solidFill>
              </a:rPr>
              <a:t> </a:t>
            </a:r>
            <a:r>
              <a:rPr lang="ru-RU" sz="1500" b="1" dirty="0" err="1">
                <a:solidFill>
                  <a:srgbClr val="002060"/>
                </a:solidFill>
              </a:rPr>
              <a:t>bgcolor=white</a:t>
            </a:r>
            <a:r>
              <a:rPr lang="ru-RU" sz="1500" b="1" dirty="0">
                <a:solidFill>
                  <a:srgbClr val="002060"/>
                </a:solidFill>
              </a:rPr>
              <a:t>&gt;</a:t>
            </a:r>
            <a:r>
              <a:rPr lang="ru-RU" sz="1500" dirty="0">
                <a:solidFill>
                  <a:srgbClr val="002060"/>
                </a:solidFill>
              </a:rPr>
              <a:t>. </a:t>
            </a:r>
          </a:p>
          <a:p>
            <a:r>
              <a:rPr lang="ru-RU" sz="1500" dirty="0" err="1">
                <a:solidFill>
                  <a:srgbClr val="002060"/>
                </a:solidFill>
              </a:rPr>
              <a:t>Більшість</a:t>
            </a:r>
            <a:r>
              <a:rPr lang="ru-RU" sz="1500" dirty="0">
                <a:solidFill>
                  <a:srgbClr val="002060"/>
                </a:solidFill>
              </a:rPr>
              <a:t> </a:t>
            </a:r>
            <a:r>
              <a:rPr lang="ru-RU" sz="1500" dirty="0" err="1">
                <a:solidFill>
                  <a:srgbClr val="002060"/>
                </a:solidFill>
              </a:rPr>
              <a:t>тегів</a:t>
            </a:r>
            <a:r>
              <a:rPr lang="ru-RU" sz="1500" dirty="0">
                <a:solidFill>
                  <a:srgbClr val="002060"/>
                </a:solidFill>
              </a:rPr>
              <a:t> </a:t>
            </a:r>
            <a:r>
              <a:rPr lang="ru-RU" sz="1500" dirty="0" err="1">
                <a:solidFill>
                  <a:srgbClr val="002060"/>
                </a:solidFill>
              </a:rPr>
              <a:t>є</a:t>
            </a:r>
            <a:r>
              <a:rPr lang="ru-RU" sz="1500" dirty="0">
                <a:solidFill>
                  <a:srgbClr val="002060"/>
                </a:solidFill>
              </a:rPr>
              <a:t> контейнерами. </a:t>
            </a:r>
            <a:r>
              <a:rPr lang="ru-RU" sz="1500" dirty="0" err="1">
                <a:solidFill>
                  <a:srgbClr val="002060"/>
                </a:solidFill>
              </a:rPr>
              <a:t>Це</a:t>
            </a:r>
            <a:r>
              <a:rPr lang="ru-RU" sz="1500" dirty="0">
                <a:solidFill>
                  <a:srgbClr val="002060"/>
                </a:solidFill>
              </a:rPr>
              <a:t> </a:t>
            </a:r>
            <a:r>
              <a:rPr lang="ru-RU" sz="1500" dirty="0" err="1">
                <a:solidFill>
                  <a:srgbClr val="002060"/>
                </a:solidFill>
              </a:rPr>
              <a:t>означає</a:t>
            </a:r>
            <a:r>
              <a:rPr lang="ru-RU" sz="1500" dirty="0">
                <a:solidFill>
                  <a:srgbClr val="002060"/>
                </a:solidFill>
              </a:rPr>
              <a:t>, </a:t>
            </a:r>
            <a:r>
              <a:rPr lang="ru-RU" sz="1500" dirty="0" err="1">
                <a:solidFill>
                  <a:srgbClr val="002060"/>
                </a:solidFill>
              </a:rPr>
              <a:t>що</a:t>
            </a:r>
            <a:r>
              <a:rPr lang="ru-RU" sz="1500" dirty="0">
                <a:solidFill>
                  <a:srgbClr val="002060"/>
                </a:solidFill>
              </a:rPr>
              <a:t> у </a:t>
            </a:r>
            <a:r>
              <a:rPr lang="ru-RU" sz="1500" dirty="0" smtClean="0">
                <a:solidFill>
                  <a:srgbClr val="002060"/>
                </a:solidFill>
              </a:rPr>
              <a:t>них</a:t>
            </a:r>
            <a:endParaRPr lang="en-US" sz="1500" dirty="0" smtClean="0">
              <a:solidFill>
                <a:srgbClr val="002060"/>
              </a:solidFill>
            </a:endParaRPr>
          </a:p>
          <a:p>
            <a:r>
              <a:rPr lang="ru-RU" sz="1500" dirty="0" err="1" smtClean="0">
                <a:solidFill>
                  <a:srgbClr val="002060"/>
                </a:solidFill>
              </a:rPr>
              <a:t>є</a:t>
            </a:r>
            <a:r>
              <a:rPr lang="ru-RU" sz="1500" dirty="0" smtClean="0">
                <a:solidFill>
                  <a:srgbClr val="002060"/>
                </a:solidFill>
              </a:rPr>
              <a:t> </a:t>
            </a:r>
            <a:r>
              <a:rPr lang="ru-RU" sz="1500" dirty="0" err="1">
                <a:solidFill>
                  <a:srgbClr val="002060"/>
                </a:solidFill>
              </a:rPr>
              <a:t>початковий</a:t>
            </a:r>
            <a:r>
              <a:rPr lang="ru-RU" sz="1500" dirty="0">
                <a:solidFill>
                  <a:srgbClr val="002060"/>
                </a:solidFill>
              </a:rPr>
              <a:t> (</a:t>
            </a:r>
            <a:r>
              <a:rPr lang="ru-RU" sz="1500" dirty="0" err="1">
                <a:solidFill>
                  <a:srgbClr val="002060"/>
                </a:solidFill>
              </a:rPr>
              <a:t>що</a:t>
            </a:r>
            <a:r>
              <a:rPr lang="ru-RU" sz="1500" dirty="0">
                <a:solidFill>
                  <a:srgbClr val="002060"/>
                </a:solidFill>
              </a:rPr>
              <a:t> </a:t>
            </a:r>
            <a:r>
              <a:rPr lang="ru-RU" sz="1500" dirty="0" err="1">
                <a:solidFill>
                  <a:srgbClr val="002060"/>
                </a:solidFill>
              </a:rPr>
              <a:t>відкриває</a:t>
            </a:r>
            <a:r>
              <a:rPr lang="ru-RU" sz="1500" dirty="0">
                <a:solidFill>
                  <a:srgbClr val="002060"/>
                </a:solidFill>
              </a:rPr>
              <a:t> </a:t>
            </a:r>
            <a:r>
              <a:rPr lang="ru-RU" sz="1500" dirty="0" err="1">
                <a:solidFill>
                  <a:srgbClr val="002060"/>
                </a:solidFill>
              </a:rPr>
              <a:t>або</a:t>
            </a:r>
            <a:r>
              <a:rPr lang="ru-RU" sz="1500" dirty="0">
                <a:solidFill>
                  <a:srgbClr val="002060"/>
                </a:solidFill>
              </a:rPr>
              <a:t> </a:t>
            </a:r>
            <a:r>
              <a:rPr lang="ru-RU" sz="1500" dirty="0" err="1">
                <a:solidFill>
                  <a:srgbClr val="002060"/>
                </a:solidFill>
              </a:rPr>
              <a:t>стартовий</a:t>
            </a:r>
            <a:r>
              <a:rPr lang="ru-RU" sz="1500" dirty="0">
                <a:solidFill>
                  <a:srgbClr val="002060"/>
                </a:solidFill>
              </a:rPr>
              <a:t>) </a:t>
            </a:r>
            <a:r>
              <a:rPr lang="ru-RU" sz="1500" dirty="0" err="1">
                <a:solidFill>
                  <a:srgbClr val="002060"/>
                </a:solidFill>
              </a:rPr>
              <a:t>і</a:t>
            </a:r>
            <a:r>
              <a:rPr lang="ru-RU" sz="1500" dirty="0">
                <a:solidFill>
                  <a:srgbClr val="002060"/>
                </a:solidFill>
              </a:rPr>
              <a:t> </a:t>
            </a:r>
            <a:r>
              <a:rPr lang="ru-RU" sz="1500" dirty="0" err="1" smtClean="0">
                <a:solidFill>
                  <a:srgbClr val="002060"/>
                </a:solidFill>
              </a:rPr>
              <a:t>кінцевий</a:t>
            </a:r>
            <a:endParaRPr lang="en-US" sz="1500" dirty="0" smtClean="0">
              <a:solidFill>
                <a:srgbClr val="002060"/>
              </a:solidFill>
            </a:endParaRPr>
          </a:p>
          <a:p>
            <a:r>
              <a:rPr lang="ru-RU" sz="1500" dirty="0" smtClean="0">
                <a:solidFill>
                  <a:srgbClr val="002060"/>
                </a:solidFill>
              </a:rPr>
              <a:t>(</a:t>
            </a:r>
            <a:r>
              <a:rPr lang="ru-RU" sz="1500" dirty="0" err="1">
                <a:solidFill>
                  <a:srgbClr val="002060"/>
                </a:solidFill>
              </a:rPr>
              <a:t>що</a:t>
            </a:r>
            <a:r>
              <a:rPr lang="ru-RU" sz="1500" dirty="0">
                <a:solidFill>
                  <a:srgbClr val="002060"/>
                </a:solidFill>
              </a:rPr>
              <a:t> </a:t>
            </a:r>
            <a:r>
              <a:rPr lang="ru-RU" sz="1500" dirty="0" err="1">
                <a:solidFill>
                  <a:srgbClr val="002060"/>
                </a:solidFill>
              </a:rPr>
              <a:t>закриває</a:t>
            </a:r>
            <a:r>
              <a:rPr lang="ru-RU" sz="1500" dirty="0">
                <a:solidFill>
                  <a:srgbClr val="002060"/>
                </a:solidFill>
              </a:rPr>
              <a:t>) теги. </a:t>
            </a:r>
          </a:p>
          <a:p>
            <a:endParaRPr lang="ru-RU" b="1" dirty="0">
              <a:solidFill>
                <a:srgbClr val="002060"/>
              </a:solidFill>
            </a:endParaRPr>
          </a:p>
          <a:p>
            <a:endParaRPr lang="uk-UA" dirty="0" smtClean="0"/>
          </a:p>
          <a:p>
            <a:endParaRPr lang="ru-RU" dirty="0"/>
          </a:p>
        </p:txBody>
      </p:sp>
      <p:pic>
        <p:nvPicPr>
          <p:cNvPr id="19458" name="Picture 2" descr="D:\шкумат\Роботи учнів\Костенко 10А\design\3463456-1_i.jpg"/>
          <p:cNvPicPr>
            <a:picLocks noChangeAspect="1" noChangeArrowheads="1"/>
          </p:cNvPicPr>
          <p:nvPr/>
        </p:nvPicPr>
        <p:blipFill>
          <a:blip r:embed="rId2" cstate="print"/>
          <a:srcRect/>
          <a:stretch>
            <a:fillRect/>
          </a:stretch>
        </p:blipFill>
        <p:spPr bwMode="auto">
          <a:xfrm>
            <a:off x="6286500" y="4476750"/>
            <a:ext cx="2857500" cy="23812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96752"/>
            <a:ext cx="9144000" cy="5078313"/>
          </a:xfrm>
          <a:prstGeom prst="rect">
            <a:avLst/>
          </a:prstGeom>
          <a:noFill/>
        </p:spPr>
        <p:txBody>
          <a:bodyPr wrap="square" rtlCol="0">
            <a:spAutoFit/>
          </a:bodyPr>
          <a:lstStyle/>
          <a:p>
            <a:pPr lvl="1"/>
            <a:r>
              <a:rPr lang="uk-UA" dirty="0"/>
              <a:t>Вперше </a:t>
            </a:r>
            <a:r>
              <a:rPr lang="uk-UA" dirty="0" smtClean="0"/>
              <a:t>каскадні таблиці стилів </a:t>
            </a:r>
            <a:r>
              <a:rPr lang="ru-RU" dirty="0"/>
              <a:t>CSS</a:t>
            </a:r>
            <a:r>
              <a:rPr lang="uk-UA" dirty="0"/>
              <a:t> були реалізовані в браузері </a:t>
            </a:r>
            <a:r>
              <a:rPr lang="ru-RU" dirty="0" err="1"/>
              <a:t>Internet</a:t>
            </a:r>
            <a:r>
              <a:rPr lang="ru-RU" dirty="0"/>
              <a:t> </a:t>
            </a:r>
            <a:r>
              <a:rPr lang="ru-RU" dirty="0" err="1"/>
              <a:t>Explorer</a:t>
            </a:r>
            <a:r>
              <a:rPr lang="uk-UA" dirty="0"/>
              <a:t> 3.0</a:t>
            </a:r>
            <a:r>
              <a:rPr lang="uk-UA" dirty="0" smtClean="0"/>
              <a:t>.</a:t>
            </a:r>
          </a:p>
          <a:p>
            <a:pPr lvl="1"/>
            <a:endParaRPr lang="ru-RU" dirty="0"/>
          </a:p>
          <a:p>
            <a:pPr lvl="1"/>
            <a:r>
              <a:rPr lang="uk-UA" dirty="0"/>
              <a:t>З моменту свого виникнення структура </a:t>
            </a:r>
            <a:r>
              <a:rPr lang="ru-RU" dirty="0"/>
              <a:t>CSS</a:t>
            </a:r>
            <a:r>
              <a:rPr lang="uk-UA" dirty="0"/>
              <a:t> була кілька </a:t>
            </a:r>
            <a:r>
              <a:rPr lang="uk-UA" dirty="0" smtClean="0"/>
              <a:t>разів</a:t>
            </a:r>
          </a:p>
          <a:p>
            <a:pPr lvl="1"/>
            <a:r>
              <a:rPr lang="uk-UA" dirty="0" smtClean="0"/>
              <a:t>переглянута</a:t>
            </a:r>
            <a:r>
              <a:rPr lang="uk-UA" dirty="0"/>
              <a:t>, до неї були додані нові елементи і видалені старі. </a:t>
            </a:r>
            <a:r>
              <a:rPr lang="ru-RU" dirty="0" err="1"/>
              <a:t>Існують</a:t>
            </a:r>
            <a:r>
              <a:rPr lang="ru-RU" dirty="0"/>
              <a:t> три </a:t>
            </a:r>
            <a:r>
              <a:rPr lang="ru-RU" dirty="0" err="1"/>
              <a:t>рівні</a:t>
            </a:r>
            <a:r>
              <a:rPr lang="ru-RU" dirty="0"/>
              <a:t> CSS. </a:t>
            </a:r>
            <a:r>
              <a:rPr lang="ru-RU" dirty="0" err="1"/>
              <a:t>Це</a:t>
            </a:r>
            <a:r>
              <a:rPr lang="ru-RU" dirty="0"/>
              <a:t>: </a:t>
            </a:r>
            <a:endParaRPr lang="ru-RU" dirty="0" smtClean="0"/>
          </a:p>
          <a:p>
            <a:pPr lvl="1">
              <a:buFont typeface="Wingdings" pitchFamily="2" charset="2"/>
              <a:buChar char="§"/>
            </a:pPr>
            <a:r>
              <a:rPr lang="ru-RU" dirty="0" smtClean="0"/>
              <a:t> CSS </a:t>
            </a:r>
            <a:r>
              <a:rPr lang="ru-RU" dirty="0"/>
              <a:t>1 (перший </a:t>
            </a:r>
            <a:r>
              <a:rPr lang="ru-RU" dirty="0" err="1"/>
              <a:t>рівень</a:t>
            </a:r>
            <a:r>
              <a:rPr lang="ru-RU" dirty="0"/>
              <a:t> </a:t>
            </a:r>
            <a:r>
              <a:rPr lang="ru-RU" dirty="0" err="1"/>
              <a:t>структури</a:t>
            </a:r>
            <a:r>
              <a:rPr lang="ru-RU" dirty="0"/>
              <a:t> </a:t>
            </a:r>
            <a:r>
              <a:rPr lang="ru-RU" dirty="0" err="1"/>
              <a:t>стильових</a:t>
            </a:r>
            <a:r>
              <a:rPr lang="ru-RU" dirty="0"/>
              <a:t> </a:t>
            </a:r>
            <a:r>
              <a:rPr lang="ru-RU" dirty="0" err="1"/>
              <a:t>шаблонів</a:t>
            </a:r>
            <a:r>
              <a:rPr lang="ru-RU" dirty="0"/>
              <a:t>, остаточно </a:t>
            </a:r>
            <a:r>
              <a:rPr lang="ru-RU" dirty="0" err="1"/>
              <a:t>затверджений</a:t>
            </a:r>
            <a:r>
              <a:rPr lang="ru-RU" dirty="0"/>
              <a:t> 11 </a:t>
            </a:r>
            <a:r>
              <a:rPr lang="ru-RU" dirty="0" err="1"/>
              <a:t>січня</a:t>
            </a:r>
            <a:r>
              <a:rPr lang="ru-RU" dirty="0"/>
              <a:t> 1999</a:t>
            </a:r>
            <a:r>
              <a:rPr lang="ru-RU" dirty="0" smtClean="0"/>
              <a:t>).</a:t>
            </a:r>
          </a:p>
          <a:p>
            <a:pPr lvl="1">
              <a:buFont typeface="Wingdings" pitchFamily="2" charset="2"/>
              <a:buChar char="§"/>
            </a:pPr>
            <a:r>
              <a:rPr lang="ru-RU" dirty="0" smtClean="0"/>
              <a:t> CSS </a:t>
            </a:r>
            <a:r>
              <a:rPr lang="ru-RU" dirty="0"/>
              <a:t>2 (</a:t>
            </a:r>
            <a:r>
              <a:rPr lang="ru-RU" dirty="0" err="1"/>
              <a:t>другий</a:t>
            </a:r>
            <a:r>
              <a:rPr lang="ru-RU" dirty="0"/>
              <a:t> </a:t>
            </a:r>
            <a:r>
              <a:rPr lang="ru-RU" dirty="0" err="1"/>
              <a:t>рівень</a:t>
            </a:r>
            <a:r>
              <a:rPr lang="ru-RU" dirty="0"/>
              <a:t> </a:t>
            </a:r>
            <a:r>
              <a:rPr lang="ru-RU" dirty="0" err="1"/>
              <a:t>стильових</a:t>
            </a:r>
            <a:r>
              <a:rPr lang="ru-RU" dirty="0"/>
              <a:t> </a:t>
            </a:r>
            <a:r>
              <a:rPr lang="ru-RU" dirty="0" err="1"/>
              <a:t>конструкцій</a:t>
            </a:r>
            <a:r>
              <a:rPr lang="ru-RU" dirty="0"/>
              <a:t>, початок </a:t>
            </a:r>
            <a:r>
              <a:rPr lang="ru-RU" dirty="0" err="1"/>
              <a:t>обговорення</a:t>
            </a:r>
            <a:r>
              <a:rPr lang="ru-RU" dirty="0"/>
              <a:t> </a:t>
            </a:r>
            <a:r>
              <a:rPr lang="ru-RU" dirty="0" err="1"/>
              <a:t>якого</a:t>
            </a:r>
            <a:r>
              <a:rPr lang="ru-RU" dirty="0"/>
              <a:t> </a:t>
            </a:r>
            <a:r>
              <a:rPr lang="ru-RU" dirty="0" err="1"/>
              <a:t>датується</a:t>
            </a:r>
            <a:r>
              <a:rPr lang="ru-RU" dirty="0"/>
              <a:t> </a:t>
            </a:r>
            <a:r>
              <a:rPr lang="ru-RU" dirty="0" err="1"/>
              <a:t>травнем</a:t>
            </a:r>
            <a:r>
              <a:rPr lang="ru-RU" dirty="0"/>
              <a:t> 1998 </a:t>
            </a:r>
            <a:r>
              <a:rPr lang="ru-RU" dirty="0" smtClean="0"/>
              <a:t>року).</a:t>
            </a:r>
          </a:p>
          <a:p>
            <a:pPr lvl="1">
              <a:buFont typeface="Wingdings" pitchFamily="2" charset="2"/>
              <a:buChar char="§"/>
            </a:pPr>
            <a:r>
              <a:rPr lang="ru-RU" dirty="0" smtClean="0"/>
              <a:t> CSS </a:t>
            </a:r>
            <a:r>
              <a:rPr lang="ru-RU" dirty="0"/>
              <a:t>3 (</a:t>
            </a:r>
            <a:r>
              <a:rPr lang="ru-RU" dirty="0" err="1"/>
              <a:t>третій</a:t>
            </a:r>
            <a:r>
              <a:rPr lang="ru-RU" dirty="0"/>
              <a:t> </a:t>
            </a:r>
            <a:r>
              <a:rPr lang="ru-RU" dirty="0" err="1"/>
              <a:t>рівень</a:t>
            </a:r>
            <a:r>
              <a:rPr lang="ru-RU" dirty="0"/>
              <a:t> </a:t>
            </a:r>
            <a:r>
              <a:rPr lang="ru-RU" dirty="0" err="1"/>
              <a:t>стильового</a:t>
            </a:r>
            <a:r>
              <a:rPr lang="ru-RU" dirty="0"/>
              <a:t> </a:t>
            </a:r>
            <a:r>
              <a:rPr lang="ru-RU" dirty="0" err="1"/>
              <a:t>оформлення</a:t>
            </a:r>
            <a:r>
              <a:rPr lang="ru-RU" dirty="0"/>
              <a:t> </a:t>
            </a:r>
            <a:r>
              <a:rPr lang="ru-RU" dirty="0" err="1"/>
              <a:t>електронних</a:t>
            </a:r>
            <a:r>
              <a:rPr lang="ru-RU" dirty="0"/>
              <a:t> </a:t>
            </a:r>
            <a:r>
              <a:rPr lang="ru-RU" dirty="0" err="1"/>
              <a:t>документів</a:t>
            </a:r>
            <a:r>
              <a:rPr lang="ru-RU" dirty="0"/>
              <a:t>, </a:t>
            </a:r>
            <a:r>
              <a:rPr lang="ru-RU" dirty="0" err="1"/>
              <a:t>прийнятий</a:t>
            </a:r>
            <a:r>
              <a:rPr lang="ru-RU" dirty="0"/>
              <a:t> до </a:t>
            </a:r>
            <a:r>
              <a:rPr lang="ru-RU" dirty="0" err="1"/>
              <a:t>обговорення</a:t>
            </a:r>
            <a:r>
              <a:rPr lang="ru-RU" dirty="0"/>
              <a:t> 23 </a:t>
            </a:r>
            <a:r>
              <a:rPr lang="ru-RU" dirty="0" err="1"/>
              <a:t>травня</a:t>
            </a:r>
            <a:r>
              <a:rPr lang="ru-RU" dirty="0"/>
              <a:t> 2001 року</a:t>
            </a:r>
            <a:r>
              <a:rPr lang="uk-UA" dirty="0"/>
              <a:t>. </a:t>
            </a:r>
            <a:endParaRPr lang="uk-UA" dirty="0" smtClean="0"/>
          </a:p>
          <a:p>
            <a:pPr lvl="1">
              <a:buFont typeface="Wingdings" pitchFamily="2" charset="2"/>
              <a:buChar char="§"/>
            </a:pPr>
            <a:endParaRPr lang="uk-UA" dirty="0"/>
          </a:p>
          <a:p>
            <a:pPr lvl="1"/>
            <a:r>
              <a:rPr lang="uk-UA" dirty="0" smtClean="0"/>
              <a:t>П</a:t>
            </a:r>
            <a:r>
              <a:rPr lang="ru-RU" dirty="0" err="1"/>
              <a:t>ерехід</a:t>
            </a:r>
            <a:r>
              <a:rPr lang="ru-RU" dirty="0"/>
              <a:t> </a:t>
            </a:r>
            <a:r>
              <a:rPr lang="ru-RU" dirty="0" err="1"/>
              <a:t>від</a:t>
            </a:r>
            <a:r>
              <a:rPr lang="ru-RU" dirty="0"/>
              <a:t> одного </a:t>
            </a:r>
            <a:r>
              <a:rPr lang="ru-RU" dirty="0" err="1"/>
              <a:t>рівня</a:t>
            </a:r>
            <a:r>
              <a:rPr lang="ru-RU" dirty="0"/>
              <a:t> до </a:t>
            </a:r>
            <a:r>
              <a:rPr lang="ru-RU" dirty="0" err="1"/>
              <a:t>іншого</a:t>
            </a:r>
            <a:r>
              <a:rPr lang="ru-RU" dirty="0"/>
              <a:t>, в основному, </a:t>
            </a:r>
            <a:r>
              <a:rPr lang="ru-RU" dirty="0" err="1"/>
              <a:t>супроводжувався</a:t>
            </a:r>
            <a:r>
              <a:rPr lang="ru-RU" dirty="0"/>
              <a:t> </a:t>
            </a:r>
            <a:r>
              <a:rPr lang="ru-RU" dirty="0" err="1"/>
              <a:t>деякими</a:t>
            </a:r>
            <a:r>
              <a:rPr lang="ru-RU" dirty="0"/>
              <a:t> </a:t>
            </a:r>
            <a:r>
              <a:rPr lang="ru-RU" dirty="0" err="1"/>
              <a:t>видозмінами</a:t>
            </a:r>
            <a:r>
              <a:rPr lang="ru-RU" dirty="0"/>
              <a:t> у </a:t>
            </a:r>
            <a:r>
              <a:rPr lang="ru-RU" dirty="0" err="1"/>
              <a:t>структурі</a:t>
            </a:r>
            <a:r>
              <a:rPr lang="ru-RU" dirty="0"/>
              <a:t> </a:t>
            </a:r>
            <a:r>
              <a:rPr lang="ru-RU" dirty="0" err="1"/>
              <a:t>й</a:t>
            </a:r>
            <a:r>
              <a:rPr lang="ru-RU" dirty="0"/>
              <a:t> </a:t>
            </a:r>
            <a:r>
              <a:rPr lang="ru-RU" dirty="0" err="1"/>
              <a:t>у</a:t>
            </a:r>
            <a:r>
              <a:rPr lang="ru-RU" dirty="0"/>
              <a:t> правилах </a:t>
            </a:r>
            <a:r>
              <a:rPr lang="ru-RU" dirty="0" err="1"/>
              <a:t>стильового</a:t>
            </a:r>
            <a:r>
              <a:rPr lang="ru-RU" dirty="0"/>
              <a:t> </a:t>
            </a:r>
            <a:r>
              <a:rPr lang="ru-RU" dirty="0" err="1"/>
              <a:t>оформлення</a:t>
            </a:r>
            <a:r>
              <a:rPr lang="ru-RU" dirty="0"/>
              <a:t>, </a:t>
            </a:r>
            <a:r>
              <a:rPr lang="ru-RU" dirty="0" err="1"/>
              <a:t>технологічними</a:t>
            </a:r>
            <a:r>
              <a:rPr lang="ru-RU" dirty="0"/>
              <a:t> </a:t>
            </a:r>
            <a:r>
              <a:rPr lang="ru-RU" dirty="0" err="1"/>
              <a:t>доповненнями</a:t>
            </a:r>
            <a:r>
              <a:rPr lang="ru-RU" dirty="0"/>
              <a:t>, а </a:t>
            </a:r>
            <a:r>
              <a:rPr lang="ru-RU" dirty="0" err="1"/>
              <a:t>також</a:t>
            </a:r>
            <a:r>
              <a:rPr lang="ru-RU" dirty="0"/>
              <a:t> </a:t>
            </a:r>
            <a:r>
              <a:rPr lang="ru-RU" dirty="0" err="1"/>
              <a:t>спробами</a:t>
            </a:r>
            <a:r>
              <a:rPr lang="ru-RU" dirty="0"/>
              <a:t> </a:t>
            </a:r>
            <a:r>
              <a:rPr lang="ru-RU" dirty="0" err="1"/>
              <a:t>систематизувати</a:t>
            </a:r>
            <a:r>
              <a:rPr lang="ru-RU" dirty="0"/>
              <a:t> </a:t>
            </a:r>
            <a:r>
              <a:rPr lang="ru-RU" dirty="0" err="1"/>
              <a:t>застосування</a:t>
            </a:r>
            <a:r>
              <a:rPr lang="ru-RU" dirty="0"/>
              <a:t> CSS. </a:t>
            </a:r>
            <a:br>
              <a:rPr lang="ru-RU" dirty="0"/>
            </a:br>
            <a:endParaRPr lang="ru-RU" dirty="0"/>
          </a:p>
        </p:txBody>
      </p:sp>
      <p:sp>
        <p:nvSpPr>
          <p:cNvPr id="4" name="Заголовок 3"/>
          <p:cNvSpPr>
            <a:spLocks noGrp="1"/>
          </p:cNvSpPr>
          <p:nvPr>
            <p:ph type="title"/>
          </p:nvPr>
        </p:nvSpPr>
        <p:spPr>
          <a:xfrm>
            <a:off x="0" y="188640"/>
            <a:ext cx="9144000" cy="848191"/>
          </a:xfrm>
          <a:gradFill>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effectLst>
            <a:outerShdw blurRad="63500" dist="38100" dir="5400000" sx="1000" sy="1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anchor="ctr" anchorCtr="0">
            <a:noAutofit/>
          </a:bodyPr>
          <a:lstStyle/>
          <a:p>
            <a:pPr algn="ctr"/>
            <a:r>
              <a:rPr lang="uk-UA" sz="3200" dirty="0" smtClean="0"/>
              <a:t>Застосування каскадних табличних стилів</a:t>
            </a:r>
            <a:endParaRPr lang="ru-RU"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11514204</TotalTime>
  <Words>685</Words>
  <Application>Microsoft Office PowerPoint</Application>
  <PresentationFormat>Экран (4:3)</PresentationFormat>
  <Paragraphs>56</Paragraphs>
  <Slides>10</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2" baseType="lpstr">
      <vt:lpstr>Открытая</vt:lpstr>
      <vt:lpstr>Диаграмма</vt:lpstr>
      <vt:lpstr>ГОЛОВНЕ УПРАВЛІННЯ ОСВІТИ ТА НАУКИ ХАРКІВСЬКОЇ ОБЛАСНОЇ ДЕРЖАВНОЇ АДМІНІСТРАЦІЇ ХАРКІВСЬКЕ ТЕРИТОРІАЛЬНЕ ВІДДІЛЕННЯ МАЛОЇ АКАДЕМІЇ НАУК УКРАЇНИ</vt:lpstr>
      <vt:lpstr> Концепція впровадження медіаосвіти в Україні </vt:lpstr>
      <vt:lpstr> Чому саме Медіаосвіта? </vt:lpstr>
      <vt:lpstr>Актуальність  дослідно-експериментальної роботи </vt:lpstr>
      <vt:lpstr>Головна сторінка сайту</vt:lpstr>
      <vt:lpstr>Слайд 6</vt:lpstr>
      <vt:lpstr>Слайд 7</vt:lpstr>
      <vt:lpstr>Слайд 8</vt:lpstr>
      <vt:lpstr>Застосування каскадних табличних стилів</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Головна сторінка</dc:title>
  <dc:creator>Пользователь Windows</dc:creator>
  <cp:lastModifiedBy>Пользователь Windows</cp:lastModifiedBy>
  <cp:revision>41</cp:revision>
  <dcterms:created xsi:type="dcterms:W3CDTF">2001-12-31T23:12:15Z</dcterms:created>
  <dcterms:modified xsi:type="dcterms:W3CDTF">2012-12-12T12:26:40Z</dcterms:modified>
</cp:coreProperties>
</file>