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7"/>
  </p:notesMasterIdLst>
  <p:sldIdLst>
    <p:sldId id="269" r:id="rId4"/>
    <p:sldId id="270" r:id="rId5"/>
    <p:sldId id="271" r:id="rId6"/>
    <p:sldId id="272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A62A-C159-4525-A68C-800D11C5727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6F2E3-6869-4298-BCFD-E8D5A5A8C4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112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DCB5-ACC1-438C-8947-EE5EF44923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242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4/28/2013 5:36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DCB5-ACC1-438C-8947-EE5EF44923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5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4/28/2013 5:36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4/28/2013 5:36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4/28/2013 5:36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4/28/2013 5:36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Local Settings\Temporary Internet Files\Content.IE5\03Q1I54B\MM90022377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071942"/>
            <a:ext cx="2702004" cy="23574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681913" cy="1523495"/>
          </a:xfrm>
        </p:spPr>
        <p:txBody>
          <a:bodyPr/>
          <a:lstStyle/>
          <a:p>
            <a:pPr algn="ctr"/>
            <a:r>
              <a:rPr lang="uk-UA" sz="8000" dirty="0" smtClean="0"/>
              <a:t>Заняття</a:t>
            </a:r>
            <a:r>
              <a:rPr lang="uk-UA" dirty="0" smtClean="0"/>
              <a:t>  </a:t>
            </a:r>
            <a:r>
              <a:rPr lang="ru-RU" dirty="0" smtClean="0"/>
              <a:t>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500174"/>
            <a:ext cx="7681913" cy="461665"/>
          </a:xfrm>
        </p:spPr>
        <p:txBody>
          <a:bodyPr/>
          <a:lstStyle/>
          <a:p>
            <a:pPr algn="ctr"/>
            <a:r>
              <a:rPr lang="uk-UA" sz="7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Конус. </a:t>
            </a:r>
            <a:endParaRPr lang="en-US" sz="7200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7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Площа поверхні</a:t>
            </a:r>
            <a:endParaRPr lang="en-US" sz="7200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7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об‘єм конуса.</a:t>
            </a:r>
            <a:endParaRPr lang="ru-RU" sz="7200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конус4"/>
          <p:cNvPicPr/>
          <p:nvPr/>
        </p:nvPicPr>
        <p:blipFill>
          <a:blip r:embed="rId4" cstate="print"/>
          <a:srcRect l="29764" t="44725" r="40630" b="28976"/>
          <a:stretch>
            <a:fillRect/>
          </a:stretch>
        </p:blipFill>
        <p:spPr bwMode="auto">
          <a:xfrm>
            <a:off x="1" y="0"/>
            <a:ext cx="2214545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3551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001056" cy="1571636"/>
          </a:xfrm>
        </p:spPr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uk-UA" sz="2800" b="1" dirty="0" smtClean="0">
                <a:solidFill>
                  <a:srgbClr val="C00000"/>
                </a:solidFill>
              </a:rPr>
              <a:t>Задача</a:t>
            </a:r>
            <a:r>
              <a:rPr lang="ru-RU" sz="2800" b="1" dirty="0" smtClean="0">
                <a:solidFill>
                  <a:srgbClr val="C00000"/>
                </a:solidFill>
              </a:rPr>
              <a:t> 2</a:t>
            </a:r>
            <a:r>
              <a:rPr lang="uk-UA" sz="2800" b="1" dirty="0" smtClean="0">
                <a:solidFill>
                  <a:srgbClr val="C00000"/>
                </a:solidFill>
              </a:rPr>
              <a:t>.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dirty="0" smtClean="0"/>
              <a:t> Купа щебеню має форму конуса, твірна якого дорівнює 6см, а кут між твірною і висотою цього конуса становить 60º. Знайдіть об’єм щебеню</a:t>
            </a:r>
            <a:endParaRPr lang="ru-RU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5715008" y="1857363"/>
          <a:ext cx="2374905" cy="4963233"/>
        </p:xfrm>
        <a:graphic>
          <a:graphicData uri="http://schemas.openxmlformats.org/presentationml/2006/ole">
            <p:oleObj spid="_x0000_s14337" r:id="rId4" imgW="1660680" imgH="3470400" progId="">
              <p:embed/>
            </p:oleObj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282" y="2064687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Розв’язання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V=1/3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πR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АКО – прямокутний,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ے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АКО=60º, то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ے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КАО=30º.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КО=1/2*6=3(см) (катет, що лежить проти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кута 30º)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 теоремою Піфагора з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КО=√АК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АО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=√6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=√27=3√3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V=1/3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=1/3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*(3√3)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*3=27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(см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Відповідь: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899" y="649805"/>
            <a:ext cx="268527" cy="1136121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1643042" y="785794"/>
            <a:ext cx="535781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60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Задачі для самостійного розв‘язання</a:t>
            </a:r>
            <a:endParaRPr kumimoji="0" lang="uk-UA" sz="60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2363" name="Picture 75" descr="C:\Documents and Settings\Администратор\Local Settings\Temporary Internet Files\Content.IE5\03Q1I54B\MC90042982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714884"/>
            <a:ext cx="1600200" cy="1955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000240"/>
            <a:ext cx="8143900" cy="1523494"/>
          </a:xfrm>
        </p:spPr>
        <p:txBody>
          <a:bodyPr/>
          <a:lstStyle/>
          <a:p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2400" dirty="0" smtClean="0"/>
              <a:t>№1. Знайдіть об’єм конуса з радіусом 3см і висотою 8см. .(24</a:t>
            </a:r>
            <a:r>
              <a:rPr lang="el-GR" sz="2400" dirty="0" smtClean="0"/>
              <a:t>π</a:t>
            </a:r>
            <a:r>
              <a:rPr lang="uk-UA" sz="2400" dirty="0" smtClean="0"/>
              <a:t>см</a:t>
            </a:r>
            <a:r>
              <a:rPr lang="uk-UA" sz="2400" baseline="30000" dirty="0" smtClean="0"/>
              <a:t>3</a:t>
            </a:r>
            <a:r>
              <a:rPr lang="uk-UA" sz="2400" dirty="0" smtClean="0"/>
              <a:t>)</a:t>
            </a:r>
            <a:br>
              <a:rPr lang="uk-UA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№2. Знайдіть площу повної поверхні конуса з діаметром основи 6см і твірною 5см. .(24</a:t>
            </a:r>
            <a:r>
              <a:rPr lang="el-GR" sz="2400" dirty="0" smtClean="0"/>
              <a:t>π</a:t>
            </a:r>
            <a:r>
              <a:rPr lang="uk-UA" sz="2400" dirty="0" smtClean="0"/>
              <a:t> см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)</a:t>
            </a:r>
            <a:br>
              <a:rPr lang="uk-UA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№3. Ліхтар встановлено на висоті 8 м. Кут розсіювання ліхтаря 120</a:t>
            </a:r>
            <a:r>
              <a:rPr lang="uk-UA" sz="2400" baseline="30000" dirty="0" smtClean="0"/>
              <a:t>0</a:t>
            </a:r>
            <a:r>
              <a:rPr lang="uk-UA" sz="2400" dirty="0" smtClean="0"/>
              <a:t>. Визначте площу поверхні, яку освітлює ліхтар. (414.5 м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 № 4.Скільки квадратних метрів брезенту потрібно для спорудження намету конічної форми висотою 4м і діаметром основи 6м? (46 м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)</a:t>
            </a:r>
            <a:br>
              <a:rPr lang="uk-UA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 №5 </a:t>
            </a:r>
            <a:r>
              <a:rPr lang="ru-RU" sz="2400" dirty="0" smtClean="0"/>
              <a:t>.    </a:t>
            </a:r>
            <a:r>
              <a:rPr lang="ru-RU" sz="2400" dirty="0" err="1" smtClean="0"/>
              <a:t>Осьовий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переріз</a:t>
            </a:r>
            <a:r>
              <a:rPr lang="ru-RU" sz="2400" dirty="0" smtClean="0"/>
              <a:t> конуса — </a:t>
            </a:r>
            <a:r>
              <a:rPr lang="ru-RU" sz="2400" dirty="0" err="1" smtClean="0"/>
              <a:t>правильний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трикутник</a:t>
            </a:r>
            <a:r>
              <a:rPr lang="ru-RU" sz="2400" dirty="0" smtClean="0"/>
              <a:t>, сторона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6 см. </a:t>
            </a:r>
            <a:r>
              <a:rPr lang="ru-RU" sz="2400" dirty="0" err="1" smtClean="0"/>
              <a:t>Знайдіть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поверхню</a:t>
            </a:r>
            <a:r>
              <a:rPr lang="ru-RU" sz="2400" dirty="0" smtClean="0"/>
              <a:t> конуса. </a:t>
            </a:r>
            <a:r>
              <a:rPr lang="uk-UA" sz="2400" dirty="0" smtClean="0"/>
              <a:t>.(18</a:t>
            </a:r>
            <a:r>
              <a:rPr lang="el-GR" sz="2400" dirty="0" smtClean="0"/>
              <a:t> π</a:t>
            </a:r>
            <a:r>
              <a:rPr lang="uk-UA" sz="2400" dirty="0" smtClean="0"/>
              <a:t> см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)</a:t>
            </a:r>
            <a:br>
              <a:rPr lang="uk-UA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№6.</a:t>
            </a:r>
            <a:r>
              <a:rPr lang="ru-RU" sz="2400" dirty="0" smtClean="0"/>
              <a:t>  </a:t>
            </a:r>
            <a:r>
              <a:rPr lang="uk-UA" sz="2400" dirty="0" smtClean="0"/>
              <a:t>Осьовий переріз конуса — прямокутний трикутник із гіпотенузою 12 см. Знайдіть об'єм конуса. .(72</a:t>
            </a:r>
            <a:r>
              <a:rPr lang="el-GR" sz="2400" dirty="0" smtClean="0"/>
              <a:t>π</a:t>
            </a:r>
            <a:r>
              <a:rPr lang="uk-UA" sz="2400" dirty="0" smtClean="0"/>
              <a:t>  см</a:t>
            </a:r>
            <a:r>
              <a:rPr lang="uk-UA" sz="2400" baseline="30000" dirty="0" smtClean="0"/>
              <a:t>3</a:t>
            </a:r>
            <a:r>
              <a:rPr lang="uk-UA" sz="2400" dirty="0" smtClean="0"/>
              <a:t>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4237" y="1285860"/>
            <a:ext cx="84997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Бажаємо</a:t>
            </a:r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88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успіхів</a:t>
            </a:r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9941" name="Picture 5" descr="C:\Documents and Settings\Администратор\Local Settings\Temporary Internet Files\Content.IE5\03Q1I54B\MM90028355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071942"/>
            <a:ext cx="1571636" cy="206557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239000" cy="213835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uk-UA" sz="3200" dirty="0">
                <a:solidFill>
                  <a:srgbClr val="C00000"/>
                </a:solidFill>
              </a:rPr>
              <a:t>Конусом називається тіло, яке складається із круга, точки, яка не лежить в площині цього круга, і всіх відрізків, що з’єднують задану точку з точками круга. 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http://school43.net/files/tilo5.jpg"/>
          <p:cNvPicPr>
            <a:picLocks noGrp="1"/>
          </p:cNvPicPr>
          <p:nvPr>
            <p:ph idx="1"/>
          </p:nvPr>
        </p:nvPicPr>
        <p:blipFill>
          <a:blip r:embed="rId2" cstate="print"/>
          <a:srcRect l="9921" t="11404" r="21732" b="10589"/>
          <a:stretch>
            <a:fillRect/>
          </a:stretch>
        </p:blipFill>
        <p:spPr bwMode="auto">
          <a:xfrm>
            <a:off x="928662" y="2529894"/>
            <a:ext cx="6183064" cy="432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382000" cy="3200876"/>
          </a:xfrm>
        </p:spPr>
        <p:txBody>
          <a:bodyPr/>
          <a:lstStyle/>
          <a:p>
            <a:pPr>
              <a:buNone/>
            </a:pPr>
            <a:r>
              <a:rPr lang="uk-UA" sz="4800" dirty="0" smtClean="0"/>
              <a:t>Назва цієї фігури пішла від грецького </a:t>
            </a:r>
            <a:r>
              <a:rPr lang="ru-RU" sz="4800" dirty="0" smtClean="0"/>
              <a:t>слова «</a:t>
            </a:r>
            <a:r>
              <a:rPr lang="ru-RU" sz="4800" dirty="0" err="1" smtClean="0"/>
              <a:t>конос</a:t>
            </a:r>
            <a:r>
              <a:rPr lang="ru-RU" sz="4800" dirty="0" smtClean="0"/>
              <a:t>», так греки </a:t>
            </a:r>
            <a:r>
              <a:rPr lang="ru-RU" sz="4800" dirty="0" err="1" smtClean="0"/>
              <a:t>називали</a:t>
            </a:r>
            <a:r>
              <a:rPr lang="ru-RU" sz="4800" dirty="0" smtClean="0"/>
              <a:t> </a:t>
            </a:r>
            <a:r>
              <a:rPr lang="ru-RU" sz="4800" dirty="0" err="1" smtClean="0"/>
              <a:t>ялинкову</a:t>
            </a:r>
            <a:r>
              <a:rPr lang="ru-RU" sz="4800" dirty="0" smtClean="0"/>
              <a:t> шишку.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786058"/>
            <a:ext cx="2428892" cy="343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9693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 l="57274" t="25789" r="23399" b="37743"/>
          <a:stretch>
            <a:fillRect/>
          </a:stretch>
        </p:blipFill>
        <p:spPr bwMode="auto">
          <a:xfrm>
            <a:off x="3929058" y="1928802"/>
            <a:ext cx="4286280" cy="43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285728"/>
            <a:ext cx="8772556" cy="54541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Конус утворюється в результаті обертання прямокутного трикутника навколо одного із катетів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При цьому катет, навколо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якого відбувається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обертання називається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віссю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або </a:t>
            </a:r>
            <a:r>
              <a:rPr lang="uk-UA" b="1" dirty="0" smtClean="0">
                <a:solidFill>
                  <a:srgbClr val="C00000"/>
                </a:solidFill>
              </a:rPr>
              <a:t>висотою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конуса,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інший катет – </a:t>
            </a:r>
            <a:r>
              <a:rPr lang="uk-UA" b="1" dirty="0" smtClean="0">
                <a:solidFill>
                  <a:srgbClr val="C00000"/>
                </a:solidFill>
              </a:rPr>
              <a:t>радіусом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uk-UA" b="1" dirty="0" smtClean="0">
                <a:solidFill>
                  <a:srgbClr val="C00000"/>
                </a:solidFill>
              </a:rPr>
              <a:t>основи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, а гіпотенуза –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твірною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конуса.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onus"/>
          <p:cNvPicPr>
            <a:picLocks noGrp="1"/>
          </p:cNvPicPr>
          <p:nvPr>
            <p:ph idx="1"/>
          </p:nvPr>
        </p:nvPicPr>
        <p:blipFill>
          <a:blip r:embed="rId4" cstate="print">
            <a:grayscl/>
          </a:blip>
          <a:srcRect l="1143" t="11327"/>
          <a:stretch>
            <a:fillRect/>
          </a:stretch>
        </p:blipFill>
        <p:spPr bwMode="auto">
          <a:xfrm>
            <a:off x="1000100" y="214290"/>
            <a:ext cx="642942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214818"/>
          <a:ext cx="5724525" cy="16706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7898"/>
                <a:gridCol w="4116627"/>
              </a:tblGrid>
              <a:tr h="45085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63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28" y="4286256"/>
          <a:ext cx="3219452" cy="10047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14149"/>
                <a:gridCol w="905303"/>
              </a:tblGrid>
              <a:tr h="373826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9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0" y="0"/>
          <a:ext cx="152400" cy="428625"/>
        </p:xfrm>
        <a:graphic>
          <a:graphicData uri="http://schemas.openxmlformats.org/presentationml/2006/ole">
            <p:oleObj spid="_x0000_s1026" name="Формула" r:id="rId5" imgW="139639" imgH="393529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983176"/>
          </a:xfrm>
        </p:spPr>
        <p:txBody>
          <a:bodyPr/>
          <a:lstStyle/>
          <a:p>
            <a:pPr fontAlgn="t"/>
            <a:r>
              <a:rPr lang="uk-UA" dirty="0" smtClean="0"/>
              <a:t>Площа </a:t>
            </a:r>
            <a:r>
              <a:rPr lang="uk-UA" dirty="0"/>
              <a:t>поверхні конуса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</a:t>
            </a:r>
            <a:r>
              <a:rPr lang="uk-UA" baseline="-25000" dirty="0"/>
              <a:t>кон</a:t>
            </a:r>
            <a:r>
              <a:rPr lang="uk-UA" dirty="0"/>
              <a:t> </a:t>
            </a:r>
            <a:r>
              <a:rPr lang="en-US" dirty="0"/>
              <a:t>= S</a:t>
            </a:r>
            <a:r>
              <a:rPr lang="uk-UA" baseline="-25000" dirty="0"/>
              <a:t>бічн</a:t>
            </a:r>
            <a:r>
              <a:rPr lang="uk-UA" dirty="0"/>
              <a:t> + </a:t>
            </a:r>
            <a:r>
              <a:rPr lang="en-US" dirty="0"/>
              <a:t>S</a:t>
            </a:r>
            <a:r>
              <a:rPr lang="uk-UA" baseline="-25000" dirty="0" err="1" smtClean="0"/>
              <a:t>осн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S</a:t>
            </a:r>
            <a:r>
              <a:rPr lang="uk-UA" baseline="-25000" dirty="0"/>
              <a:t>бічн</a:t>
            </a:r>
            <a:r>
              <a:rPr lang="uk-UA" dirty="0"/>
              <a:t> = </a:t>
            </a:r>
            <a:r>
              <a:rPr lang="uk-UA" dirty="0" err="1" smtClean="0"/>
              <a:t>πRl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S</a:t>
            </a:r>
            <a:r>
              <a:rPr lang="uk-UA" baseline="-25000" dirty="0"/>
              <a:t>осн</a:t>
            </a:r>
            <a:r>
              <a:rPr lang="en-US" dirty="0"/>
              <a:t> = πR</a:t>
            </a:r>
            <a:r>
              <a:rPr lang="en-US" baseline="30000" dirty="0"/>
              <a:t>2</a:t>
            </a:r>
            <a:r>
              <a:rPr lang="ru-RU" dirty="0"/>
              <a:t/>
            </a:r>
            <a:br>
              <a:rPr lang="ru-RU" dirty="0"/>
            </a:b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Рисунок 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1" y="2143116"/>
            <a:ext cx="2595969" cy="39957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323987"/>
          </a:xfrm>
        </p:spPr>
        <p:txBody>
          <a:bodyPr/>
          <a:lstStyle/>
          <a:p>
            <a:pPr fontAlgn="t"/>
            <a:r>
              <a:rPr lang="uk-UA" dirty="0" smtClean="0"/>
              <a:t>Об'єм </a:t>
            </a:r>
            <a:r>
              <a:rPr lang="uk-UA" dirty="0"/>
              <a:t>конуса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V </a:t>
            </a:r>
            <a:r>
              <a:rPr lang="uk-UA" dirty="0"/>
              <a:t>= </a:t>
            </a:r>
            <a:r>
              <a:rPr lang="en-US" dirty="0"/>
              <a:t>πR</a:t>
            </a:r>
            <a:r>
              <a:rPr lang="en-US" baseline="30000" dirty="0"/>
              <a:t>2</a:t>
            </a:r>
            <a:r>
              <a:rPr lang="en-US" dirty="0"/>
              <a:t>H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571744"/>
            <a:ext cx="385765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645" y="571480"/>
            <a:ext cx="8315355" cy="4779459"/>
          </a:xfrm>
        </p:spPr>
        <p:txBody>
          <a:bodyPr/>
          <a:lstStyle/>
          <a:p>
            <a:pPr lvl="0" algn="ctr" defTabSz="914400">
              <a:spcBef>
                <a:spcPts val="0"/>
              </a:spcBef>
            </a:pPr>
            <a:r>
              <a:rPr lang="uk-UA" dirty="0" smtClean="0"/>
              <a:t> </a:t>
            </a:r>
            <a:r>
              <a:rPr lang="uk-UA" sz="8800" dirty="0" smtClean="0"/>
              <a:t>Приклади розв‘язання задач </a:t>
            </a: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18467" name="Picture 35" descr="C:\Documents and Settings\Администратор\Local Settings\Temporary Internet Files\Content.IE5\ODM5YDUX\MM90033674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921866"/>
            <a:ext cx="1928826" cy="14837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8412427" cy="2173299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Задача </a:t>
            </a: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uk-UA" sz="2800" b="1" dirty="0" smtClean="0">
                <a:solidFill>
                  <a:srgbClr val="C00000"/>
                </a:solidFill>
              </a:rPr>
              <a:t>.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dirty="0" smtClean="0"/>
              <a:t> Осьовий переріз конуса –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правильний трикутник, сторона якого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дорівнює 6см. Знайдіть бічну поверхню конуса.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>                           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14282" y="1714488"/>
            <a:ext cx="214314" cy="45719"/>
          </a:xfrm>
        </p:spPr>
        <p:txBody>
          <a:bodyPr/>
          <a:lstStyle/>
          <a:p>
            <a:r>
              <a:rPr lang="ru-RU" sz="1600" dirty="0" smtClean="0"/>
              <a:t>²</a:t>
            </a:r>
            <a:endParaRPr lang="ru-RU" sz="1600" dirty="0"/>
          </a:p>
          <a:p>
            <a:r>
              <a:rPr lang="uk-UA" sz="1600" dirty="0"/>
              <a:t> </a:t>
            </a:r>
            <a:endParaRPr lang="ru-RU" sz="1600" dirty="0"/>
          </a:p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endParaRPr lang="ru-RU" sz="2800" spc="-640" dirty="0">
              <a:gradFill>
                <a:gsLst>
                  <a:gs pos="0">
                    <a:srgbClr val="FFEBD4">
                      <a:lumMod val="20000"/>
                      <a:lumOff val="80000"/>
                    </a:srgbClr>
                  </a:gs>
                  <a:gs pos="62000">
                    <a:srgbClr val="D5B953"/>
                  </a:gs>
                  <a:gs pos="28000">
                    <a:srgbClr val="F8F57B"/>
                  </a:gs>
                  <a:gs pos="88000">
                    <a:srgbClr val="D1943B"/>
                  </a:gs>
                </a:gsLst>
                <a:lin ang="5400000" scaled="0"/>
              </a:gradFill>
              <a:latin typeface="Calibri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929190" y="1428736"/>
          <a:ext cx="3368682" cy="5128636"/>
        </p:xfrm>
        <a:graphic>
          <a:graphicData uri="http://schemas.openxmlformats.org/presentationml/2006/ole">
            <p:oleObj spid="_x0000_s16386" r:id="rId4" imgW="2440080" imgH="3714480" progId="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285992"/>
            <a:ext cx="764380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Розв’язання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Sбічн.=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πRL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KB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=6см.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ΔАКВ – правильний, то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висота і медіана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АО=ОВ=3см, R=3см.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Sбічн.=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πRL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*3*6=18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(см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Відповідь: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78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C1384F3-9DC4-40BD-9E50-5F92B41C2C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TS010286778</Template>
  <TotalTime>162</TotalTime>
  <Words>691</Words>
  <Application>Microsoft Office PowerPoint</Application>
  <PresentationFormat>Экран (4:3)</PresentationFormat>
  <Paragraphs>68</Paragraphs>
  <Slides>13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TS010286778</vt:lpstr>
      <vt:lpstr>Белый текст и шрифт Courier для слайдов с кодом</vt:lpstr>
      <vt:lpstr>Формула</vt:lpstr>
      <vt:lpstr>Заняття  5 </vt:lpstr>
      <vt:lpstr> Конусом називається тіло, яке складається із круга, точки, яка не лежить в площині цього круга, і всіх відрізків, що з’єднують задану точку з точками круга.      </vt:lpstr>
      <vt:lpstr>Слайд 3</vt:lpstr>
      <vt:lpstr>Слайд 4</vt:lpstr>
      <vt:lpstr>Слайд 5</vt:lpstr>
      <vt:lpstr>Площа поверхні конуса   Sкон = Sбічн + Sосн  Sбічн = πRl  Sосн = πR2 </vt:lpstr>
      <vt:lpstr>Об'єм конуса  V = πR2H  </vt:lpstr>
      <vt:lpstr> Приклади розв‘язання задач  </vt:lpstr>
      <vt:lpstr>Задача 1.  Осьовий переріз конуса –  правильний трикутник, сторона якого  дорівнює 6см. Знайдіть бічну поверхню конуса.                            </vt:lpstr>
      <vt:lpstr>Задача 2.  Купа щебеню має форму конуса, твірна якого дорівнює 6см, а кут між твірною і висотою цього конуса становить 60º. Знайдіть об’єм щебеню</vt:lpstr>
      <vt:lpstr> </vt:lpstr>
      <vt:lpstr>    №1. Знайдіть об’єм конуса з радіусом 3см і висотою 8см. .(24πсм3)  №2. Знайдіть площу повної поверхні конуса з діаметром основи 6см і твірною 5см. .(24π см2)  №3. Ліхтар встановлено на висоті 8 м. Кут розсіювання ліхтаря 1200. Визначте площу поверхні, яку освітлює ліхтар. (414.5 м2)    № 4.Скільки квадратних метрів брезенту потрібно для спорудження намету конічної форми висотою 4м і діаметром основи 6м? (46 м2)   №5 .    Осьовий переріз конуса — правильний трикутник, сторона якого дорівнює 6 см. Знайдіть бічну поверхню конуса. .(18 π см2)  №6.  Осьовий переріз конуса — прямокутний трикутник із гіпотенузою 12 см. Знайдіть об'єм конуса. .(72π  см3) 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Заняття  5 </dc:title>
  <dc:creator>COMP</dc:creator>
  <cp:keywords/>
  <cp:lastModifiedBy>COMP</cp:lastModifiedBy>
  <cp:revision>15</cp:revision>
  <dcterms:created xsi:type="dcterms:W3CDTF">2013-04-27T15:19:22Z</dcterms:created>
  <dcterms:modified xsi:type="dcterms:W3CDTF">2013-04-28T14:38:04Z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TC102867789990</vt:lpwstr>
  </property>
</Properties>
</file>