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8D17-CDE7-48A0-A02E-8955582312CD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5E38-6E17-4998-B456-8614549F8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E9D2-EDD7-4F7C-ADA3-EE851B041939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5998-7C63-4EFE-B95E-2D88BA3AF6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0E09-C6E5-4A9D-AF3C-A0AC3D16C841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7E2E-9F87-43ED-9153-9F1CFCDDC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2FA1-85D2-4215-8551-997727BC2E7E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54B2-7869-42D9-8FB0-AB592711E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1BD9-8680-47C9-A145-21C658F162B3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076F-B1C4-4A53-841C-687641CFD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6BE-8011-4D0D-91A3-5ADEEA3DD23E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7C07-4B9D-47A1-A35D-B4B80F8AFA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721B-2580-4862-93CD-E02B04474BC5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C113-340A-45BB-A247-5BC3A53D1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F276-84F6-49D7-8DBC-453221A55831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4F11-091F-4D22-AFA6-FE39853FB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6C2-DD2F-48EC-981A-2004E7326BED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5EC2-94A3-4876-AC56-8323CA243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764A-E4B2-4D4D-A90A-3986944CEDD0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92E7-F048-4D0D-819B-27AD313E18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BB42-BF75-4B33-B7AA-5D19D0BB9465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CACA-D876-44C3-A32A-B95993E86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95B1F-FB9C-4940-90AF-4B2B0E78128B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70F6B-AB20-4DAF-9730-0F89E1F6A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7027758" cy="12715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ГОЛОВНЕ УПРАВЛІННЯ ОСВІТИ ТА НАУКИ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ХАРКІВСЬКОЇ ОБЛАСНОЇ ДЕРЖАВНОЇ АДМІНІСТРАЦІЇ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ХАРКІВСЬКЕ ТЕРИТОРІАЛЬНЕ ВІДДІЛЕННЯ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МАЛОЇ АКАДЕМІЇ НАУК УКРАЇНИ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21457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uk-UA" sz="2000" dirty="0" smtClean="0"/>
              <a:t>ВІДДІЛЕННЯ КОМП’</a:t>
            </a:r>
            <a:r>
              <a:rPr lang="ru-RU" sz="2000" dirty="0" smtClean="0"/>
              <a:t>ЮТЕРНИХ НАУК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uk-UA" sz="2000" dirty="0" smtClean="0"/>
              <a:t>СЕКЦІЯ </a:t>
            </a:r>
            <a:r>
              <a:rPr lang="ru-RU" sz="2000" dirty="0" smtClean="0"/>
              <a:t>МУЛЬТИМЕДІЙНІ СИСТЕМИ, НАВЧАЛЬНІ ТА ІГРОВІ ПРОГРАМИ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uk-UA" sz="2000" dirty="0" smtClean="0"/>
              <a:t> </a:t>
            </a:r>
            <a:endParaRPr lang="ru-RU" sz="20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web-сайту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основі HTML з використанням JavaScript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eaLnBrk="1" hangingPunct="1">
              <a:lnSpc>
                <a:spcPct val="80000"/>
              </a:lnSpc>
            </a:pPr>
            <a:endParaRPr lang="en-US" sz="300" dirty="0" smtClean="0"/>
          </a:p>
          <a:p>
            <a:pPr marR="0" eaLnBrk="1" hangingPunct="1">
              <a:lnSpc>
                <a:spcPct val="80000"/>
              </a:lnSpc>
            </a:pPr>
            <a:endParaRPr lang="en-US" sz="300" dirty="0" smtClean="0"/>
          </a:p>
          <a:p>
            <a:pPr marR="0" eaLnBrk="1" hangingPunct="1">
              <a:lnSpc>
                <a:spcPct val="80000"/>
              </a:lnSpc>
            </a:pPr>
            <a:endParaRPr lang="en-US" sz="300" dirty="0" smtClean="0"/>
          </a:p>
          <a:p>
            <a:pPr marR="0" eaLnBrk="1" hangingPunct="1">
              <a:lnSpc>
                <a:spcPct val="80000"/>
              </a:lnSpc>
            </a:pPr>
            <a:endParaRPr lang="en-US" sz="300" dirty="0" smtClean="0"/>
          </a:p>
          <a:p>
            <a:pPr marR="0" eaLnBrk="1" hangingPunct="1">
              <a:lnSpc>
                <a:spcPct val="80000"/>
              </a:lnSpc>
            </a:pPr>
            <a:endParaRPr lang="en-US" sz="600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sz="600" dirty="0" smtClean="0">
                <a:latin typeface="Time Roman" pitchFamily="2" charset="0"/>
              </a:rPr>
              <a:t/>
            </a:r>
            <a:br>
              <a:rPr lang="en-US" sz="600" dirty="0" smtClean="0">
                <a:latin typeface="Time Roman" pitchFamily="2" charset="0"/>
              </a:rPr>
            </a:br>
            <a:endParaRPr lang="en-US" sz="600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endParaRPr lang="en-US" sz="800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endParaRPr lang="en-US" sz="800" dirty="0" smtClean="0">
              <a:latin typeface="Time Roman" pitchFamily="2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sz="500" dirty="0" smtClean="0">
              <a:latin typeface="Time Rom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429000"/>
            <a:ext cx="4500594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Виконав  Оскома Юрій</a:t>
            </a:r>
            <a:endParaRPr lang="ru-RU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Учень </a:t>
            </a:r>
            <a:r>
              <a:rPr lang="uk-UA" sz="2400" dirty="0" smtClean="0">
                <a:latin typeface="Time Roman" pitchFamily="2" charset="0"/>
              </a:rPr>
              <a:t>8</a:t>
            </a:r>
            <a:r>
              <a:rPr lang="uk-UA" dirty="0" smtClean="0">
                <a:latin typeface="Time Roman" pitchFamily="2" charset="0"/>
              </a:rPr>
              <a:t>-Б </a:t>
            </a:r>
            <a:r>
              <a:rPr lang="uk-UA" dirty="0" smtClean="0">
                <a:latin typeface="Time Roman" pitchFamily="2" charset="0"/>
              </a:rPr>
              <a:t>класу Харківської спеціалізованої </a:t>
            </a:r>
            <a:endParaRPr lang="en-US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школи І-ІІІ ступенів №85</a:t>
            </a: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Харківської міської ради </a:t>
            </a: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Харківської області</a:t>
            </a:r>
            <a:endParaRPr lang="ru-RU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Науковий керівник вчитель інформатики </a:t>
            </a:r>
            <a:endParaRPr lang="en-US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Харківської спеціалізованої школи І-ІІІ </a:t>
            </a:r>
            <a:endParaRPr lang="en-US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ступенів №85 Харківської міської ради</a:t>
            </a:r>
            <a:endParaRPr lang="en-US" dirty="0" smtClean="0">
              <a:latin typeface="Time Roman" pitchFamily="2" charset="0"/>
            </a:endParaRP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Харківської області </a:t>
            </a:r>
          </a:p>
          <a:p>
            <a:pPr marR="0" algn="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Шкумат Наталя Миколаївна</a:t>
            </a:r>
            <a:endParaRPr lang="ru-RU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 </a:t>
            </a:r>
            <a:endParaRPr lang="ru-RU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dirty="0" smtClean="0">
                <a:latin typeface="Time Roman" pitchFamily="2" charset="0"/>
              </a:rPr>
              <a:t> </a:t>
            </a:r>
            <a:endParaRPr lang="ru-RU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 </a:t>
            </a:r>
            <a:endParaRPr lang="ru-RU" dirty="0" smtClean="0">
              <a:latin typeface="Time Roman" pitchFamily="2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 </a:t>
            </a:r>
            <a:endParaRPr lang="en-US" dirty="0" smtClean="0">
              <a:latin typeface="Time Roman" pitchFamily="2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000768"/>
            <a:ext cx="442915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eaLnBrk="1" hangingPunct="1">
              <a:lnSpc>
                <a:spcPct val="80000"/>
              </a:lnSpc>
            </a:pPr>
            <a:endParaRPr lang="en-US" dirty="0" smtClean="0">
              <a:latin typeface="Time Roman" pitchFamily="2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dirty="0" smtClean="0">
              <a:latin typeface="Time Roman" pitchFamily="2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uk-UA" dirty="0" smtClean="0">
                <a:latin typeface="Time Roman" pitchFamily="2" charset="0"/>
              </a:rPr>
              <a:t>м. Харків - 2012</a:t>
            </a:r>
            <a:endParaRPr lang="ru-RU" dirty="0" smtClean="0">
              <a:latin typeface="Time Roman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970738" cy="9702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3714750" y="5572125"/>
            <a:ext cx="5272088" cy="1071563"/>
          </a:xfrm>
        </p:spPr>
        <p:txBody>
          <a:bodyPr/>
          <a:lstStyle/>
          <a:p>
            <a:pPr algn="r" eaLnBrk="1" hangingPunct="1"/>
            <a:endParaRPr lang="ru-RU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встав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428875"/>
            <a:ext cx="8858250" cy="428625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1500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1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57188" y="928688"/>
            <a:ext cx="8286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latin typeface="Constantia" pitchFamily="18" charset="0"/>
              </a:rPr>
              <a:t>Вариации на тему "Hello, world!"</a:t>
            </a:r>
          </a:p>
          <a:p>
            <a:pPr algn="ctr"/>
            <a:r>
              <a:rPr lang="ru-RU" sz="1700" dirty="0">
                <a:latin typeface="Constantia" pitchFamily="18" charset="0"/>
              </a:rPr>
              <a:t> Начнем изучение нового языка программирования с классической программы "Hello, world!", впервые составленной создателями языка С. </a:t>
            </a:r>
            <a:endParaRPr lang="ru-RU" sz="1700" dirty="0" smtClean="0">
              <a:latin typeface="Constantia" pitchFamily="18" charset="0"/>
            </a:endParaRPr>
          </a:p>
          <a:p>
            <a:pPr algn="ctr"/>
            <a:r>
              <a:rPr lang="ru-RU" sz="1700" dirty="0" smtClean="0">
                <a:latin typeface="Constantia" pitchFamily="18" charset="0"/>
              </a:rPr>
              <a:t>Рассмотрим </a:t>
            </a:r>
            <a:r>
              <a:rPr lang="ru-RU" sz="1700" dirty="0">
                <a:latin typeface="Constantia" pitchFamily="18" charset="0"/>
              </a:rPr>
              <a:t>несколько вариантов такой программы, демонстрирующих различные возможности JavaScript.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встав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214563"/>
            <a:ext cx="8858250" cy="450056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2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Переменные в </a:t>
            </a:r>
            <a:r>
              <a:rPr lang="en-US" dirty="0">
                <a:latin typeface="Constantia" pitchFamily="18" charset="0"/>
              </a:rPr>
              <a:t>JavaScript</a:t>
            </a:r>
          </a:p>
          <a:p>
            <a:pPr algn="ctr"/>
            <a:r>
              <a:rPr lang="ru-RU" dirty="0">
                <a:latin typeface="Constantia" pitchFamily="18" charset="0"/>
              </a:rPr>
              <a:t>В сценариях JavaScript можно использовать переменные, адресуясь к ним по имени. Переменные могут быть как глобальные, так и локальные</a:t>
            </a:r>
            <a:r>
              <a:rPr lang="en-US" dirty="0">
                <a:latin typeface="Constantia" pitchFamily="18" charset="0"/>
              </a:rPr>
              <a:t>.</a:t>
            </a:r>
          </a:p>
          <a:p>
            <a:pPr algn="ctr"/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3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642938" y="928688"/>
            <a:ext cx="7715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latin typeface="Constantia" pitchFamily="18" charset="0"/>
              </a:rPr>
              <a:t>Условные </a:t>
            </a:r>
            <a:r>
              <a:rPr lang="ru-RU" sz="1700" dirty="0" smtClean="0">
                <a:latin typeface="Constantia" pitchFamily="18" charset="0"/>
              </a:rPr>
              <a:t>операторы</a:t>
            </a:r>
            <a:endParaRPr lang="en-US" sz="1700" dirty="0">
              <a:latin typeface="Constantia" pitchFamily="18" charset="0"/>
            </a:endParaRPr>
          </a:p>
          <a:p>
            <a:pPr algn="ctr"/>
            <a:r>
              <a:rPr lang="ru-RU" sz="1700" dirty="0">
                <a:latin typeface="Constantia" pitchFamily="18" charset="0"/>
              </a:rPr>
              <a:t>В языке JavaScript предусмотрен условный оператор if-else, </a:t>
            </a:r>
            <a:endParaRPr lang="ru-RU" sz="1700" dirty="0" smtClean="0">
              <a:latin typeface="Constantia" pitchFamily="18" charset="0"/>
            </a:endParaRPr>
          </a:p>
          <a:p>
            <a:pPr algn="ctr"/>
            <a:r>
              <a:rPr lang="ru-RU" sz="1700" dirty="0" smtClean="0">
                <a:latin typeface="Constantia" pitchFamily="18" charset="0"/>
              </a:rPr>
              <a:t>который </a:t>
            </a:r>
            <a:r>
              <a:rPr lang="ru-RU" sz="1700" dirty="0">
                <a:latin typeface="Constantia" pitchFamily="18" charset="0"/>
              </a:rPr>
              <a:t>позволяет выполнять разные программные </a:t>
            </a:r>
            <a:r>
              <a:rPr lang="ru-RU" sz="1700" dirty="0" smtClean="0">
                <a:latin typeface="Constantia" pitchFamily="18" charset="0"/>
              </a:rPr>
              <a:t>строки</a:t>
            </a:r>
          </a:p>
          <a:p>
            <a:pPr algn="ctr"/>
            <a:r>
              <a:rPr lang="ru-RU" sz="1700" dirty="0" smtClean="0">
                <a:latin typeface="Constantia" pitchFamily="18" charset="0"/>
              </a:rPr>
              <a:t> </a:t>
            </a:r>
            <a:r>
              <a:rPr lang="ru-RU" sz="1700" dirty="0">
                <a:latin typeface="Constantia" pitchFamily="18" charset="0"/>
              </a:rPr>
              <a:t>в зависимости от условия.</a:t>
            </a:r>
          </a:p>
        </p:txBody>
      </p:sp>
      <p:pic>
        <p:nvPicPr>
          <p:cNvPr id="8196" name="Содержимое 8" descr="встав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071688"/>
            <a:ext cx="8786812" cy="4643437"/>
          </a:xfrm>
        </p:spPr>
      </p:pic>
      <p:sp>
        <p:nvSpPr>
          <p:cNvPr id="10" name="TextBox 9"/>
          <p:cNvSpPr txBox="1"/>
          <p:nvPr/>
        </p:nvSpPr>
        <p:spPr>
          <a:xfrm>
            <a:off x="7358063" y="4214813"/>
            <a:ext cx="1785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Общий вид оператора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if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-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else</a:t>
            </a:r>
            <a:r>
              <a:rPr lang="en-US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I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f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(условие)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  строка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[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 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else</a:t>
            </a:r>
            <a:endParaRPr lang="en-US" b="1" i="1" dirty="0">
              <a:solidFill>
                <a:schemeClr val="bg1">
                  <a:lumMod val="95000"/>
                </a:schemeClr>
              </a:solidFill>
              <a:latin typeface="Time Roman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Time Roman" pitchFamily="2" charset="0"/>
                <a:cs typeface="+mn-cs"/>
              </a:rPr>
              <a:t>строка 2]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вставка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25"/>
            <a:ext cx="885825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4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28625" y="928688"/>
            <a:ext cx="8215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Классы и объекты JavaScript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Язык сценариев JavaScript является объектно-ориентированным. </a:t>
            </a:r>
            <a:endParaRPr lang="ru-RU" dirty="0" smtClean="0">
              <a:latin typeface="Constantia" pitchFamily="18" charset="0"/>
            </a:endParaRPr>
          </a:p>
          <a:p>
            <a:pPr algn="ctr"/>
            <a:r>
              <a:rPr lang="ru-RU" dirty="0" smtClean="0">
                <a:latin typeface="Constantia" pitchFamily="18" charset="0"/>
              </a:rPr>
              <a:t>Объекты </a:t>
            </a:r>
            <a:r>
              <a:rPr lang="ru-RU" dirty="0">
                <a:latin typeface="Constantia" pitchFamily="18" charset="0"/>
              </a:rPr>
              <a:t>JavaScript представляют собой наборы свойств и методов.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тавка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8715436" cy="442915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Массивы в </a:t>
            </a:r>
            <a:r>
              <a:rPr lang="en-US" dirty="0" smtClean="0">
                <a:latin typeface="+mn-lt"/>
              </a:rPr>
              <a:t>JavaScript </a:t>
            </a:r>
            <a:r>
              <a:rPr lang="ru-RU" dirty="0" smtClean="0">
                <a:latin typeface="+mn-lt"/>
              </a:rPr>
              <a:t>создаются </a:t>
            </a:r>
            <a:r>
              <a:rPr lang="en-US" dirty="0" smtClean="0">
                <a:latin typeface="+mn-lt"/>
              </a:rPr>
              <a:t>                         </a:t>
            </a:r>
          </a:p>
          <a:p>
            <a:pPr algn="ctr"/>
            <a:r>
              <a:rPr lang="ru-RU" dirty="0" smtClean="0">
                <a:latin typeface="+mn-lt"/>
              </a:rPr>
              <a:t>как объекты встроенного класса </a:t>
            </a:r>
            <a:r>
              <a:rPr lang="en-US" dirty="0" smtClean="0">
                <a:latin typeface="+mn-lt"/>
              </a:rPr>
              <a:t>Array: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+mn-lt"/>
              </a:rPr>
              <a:t>var myArray;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+mn-lt"/>
              </a:rPr>
              <a:t>myArray = new Array();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92867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После этого можно сразу</a:t>
            </a:r>
            <a:endParaRPr lang="en-US" dirty="0">
              <a:latin typeface="+mn-lt"/>
            </a:endParaRPr>
          </a:p>
          <a:p>
            <a:pPr algn="ctr"/>
            <a:r>
              <a:rPr lang="ru-RU" dirty="0">
                <a:latin typeface="+mn-lt"/>
              </a:rPr>
              <a:t>заполнять массив значениями: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+mn-lt"/>
              </a:rPr>
              <a:t>myArray[0] =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8;  myArray[1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] = 25;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+mn-lt"/>
              </a:rPr>
              <a:t>myArray[3] = "Hello";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тавка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8715436" cy="428628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 Ro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Объект window</a:t>
            </a:r>
          </a:p>
          <a:p>
            <a:pPr algn="just"/>
            <a:r>
              <a:rPr lang="ru-RU" dirty="0" smtClean="0">
                <a:latin typeface="+mn-lt"/>
              </a:rPr>
              <a:t>Объект window находится в корне иерархии объектов браузера и являет собой окно, в которое загружена страница. Объект window имеет свойства, описывающие размеры окна, расположенные в окне фреймы, имя окна, содержимое строки состояния окна.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тавк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8572560" cy="442915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 Ro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Объект document</a:t>
            </a:r>
          </a:p>
          <a:p>
            <a:pPr algn="ctr"/>
            <a:r>
              <a:rPr lang="ru-RU" sz="1600" dirty="0" smtClean="0">
                <a:latin typeface="+mn-lt"/>
              </a:rPr>
              <a:t>Специально для работы с документами HTML в языке JavaScript имеется отдельный объект с названием document. Пользуясь его свойствами и методами, сценарий JavaScript может получить информацию о текущем документе, загруженном в окно браузера, а также управлять отображением содержимого этого документа.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тавка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572560" cy="464347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4681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JavaScript.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 Roman" pitchFamily="2" charset="0"/>
              </a:rPr>
              <a:t>урок 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 Ro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Встроенный класс Date</a:t>
            </a:r>
          </a:p>
          <a:p>
            <a:pPr algn="ctr"/>
            <a:r>
              <a:rPr lang="ru-RU" dirty="0" smtClean="0">
                <a:latin typeface="+mn-lt"/>
              </a:rPr>
              <a:t> С помощью методов встроенного класса Date сценарий JavaScript может выполнять различные действия с часами компьютера</a:t>
            </a:r>
            <a:r>
              <a:rPr lang="ru-RU" dirty="0" smtClean="0">
                <a:latin typeface="+mn-lt"/>
              </a:rPr>
              <a:t>,</a:t>
            </a:r>
          </a:p>
          <a:p>
            <a:pPr algn="ctr"/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например, получать и устанавливать текущую дату и время.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384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ГОЛОВНЕ УПРАВЛІННЯ ОСВІТИ ТА НАУКИ ХАРКІВСЬКОЇ ОБЛАСНОЇ ДЕРЖАВНОЇ АДМІНІСТРАЦІЇ ХАРКІВСЬКЕ ТЕРИТОРІАЛЬНЕ ВІДДІЛЕННЯ МАЛОЇ АКАДЕМІЇ НАУК УКРАЇНИ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Оскома</dc:title>
  <dc:creator>Fish</dc:creator>
  <cp:lastModifiedBy>Пользователь Windows</cp:lastModifiedBy>
  <cp:revision>18</cp:revision>
  <dcterms:created xsi:type="dcterms:W3CDTF">2012-11-30T13:49:41Z</dcterms:created>
  <dcterms:modified xsi:type="dcterms:W3CDTF">2012-12-11T14:33:30Z</dcterms:modified>
</cp:coreProperties>
</file>