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22" r:id="rId2"/>
    <p:sldMasterId id="2147483734" r:id="rId3"/>
    <p:sldMasterId id="2147483746" r:id="rId4"/>
  </p:sldMasterIdLst>
  <p:notesMasterIdLst>
    <p:notesMasterId r:id="rId27"/>
  </p:notesMasterIdLst>
  <p:sldIdLst>
    <p:sldId id="263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82" r:id="rId14"/>
    <p:sldId id="274" r:id="rId15"/>
    <p:sldId id="258" r:id="rId16"/>
    <p:sldId id="276" r:id="rId17"/>
    <p:sldId id="277" r:id="rId18"/>
    <p:sldId id="278" r:id="rId19"/>
    <p:sldId id="264" r:id="rId20"/>
    <p:sldId id="256" r:id="rId21"/>
    <p:sldId id="280" r:id="rId22"/>
    <p:sldId id="283" r:id="rId23"/>
    <p:sldId id="281" r:id="rId24"/>
    <p:sldId id="259" r:id="rId25"/>
    <p:sldId id="26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84" d="100"/>
          <a:sy n="84" d="100"/>
        </p:scale>
        <p:origin x="-96" y="-630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2A7F8A-F177-47F0-B07E-2813D89AAF7F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9A7A7E-C79E-4A05-9CC9-AB342593B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16FCD5-B623-40D6-ADD4-F9C2777E315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878169-1DCB-4E5A-9389-8528482E5F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BAF9AA-A70F-4515-8BED-927CC0531A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652BA1-5BF3-41E7-A935-B33A98ABD3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70CCE0-A361-4FA6-9B94-409E09A14C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4.xml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video" Target="NULL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video" Target="NULL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video" Target="NULL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video" Target="NULL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video" Target="NULL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video" Target="NULL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video" Target="NULL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video" Target="NULL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video" Target="NULL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video" Target="NULL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AF38-4453-403E-9D55-23390D7FF5AA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C588-736C-47AA-9D45-E63A72E43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8AB379-3766-461F-B615-BEADC6852B49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426727-A77F-47F7-842C-200346D2D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CB8D22-D0D7-4539-9C94-2A8D90505F74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9BC6BA-C8F6-429A-B86E-BEB003195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E0CFC7-7E21-4CE8-A217-AC5E5904EFF9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73DE40-0A9B-4710-8018-F871245B1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AEF9-A315-491A-A5BD-B10CDB8F46D6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57CF-67B8-4DBB-982D-62E427E6B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6E8A-787E-4267-BFDA-37AE11D5BEF5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8E68-42BA-44AE-84FE-8D05D953A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6437-4485-4E64-812A-0DCA9670DCD3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0CFB-E724-4DDA-923A-AFA3B9180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83313-543E-4DCA-B74C-4AA957B19B61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2155-4220-4D45-8E7D-9EAC922DA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73BBF-4E1E-4332-91EF-B55ADFBCACF1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9AB0-5D0A-4295-AFD0-72DD13EFF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760B-7114-42F1-9DE6-55F827A1DAB2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EC0D-C36B-4F43-B8FB-672B0CEB3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0409-EA42-43D0-90DB-5053E05BD6FB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01CF-C8B9-4FF1-B25B-8F1F896E1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C87B90-12CC-45DE-92F0-656A20D91148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D4F35D-959D-4E15-A264-93A298F5C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10E3-6582-4130-AABF-1BEEED355CC9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AE9E-2CBE-4BFA-A369-8AB19721F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998A4-7CE5-442B-9DB2-216AEE8B7979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6F8B-A43F-45EE-A948-64C77A770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29A2A-38AE-4D23-97D7-6767FB4E582D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63BF-F1A4-4D1F-A175-7E9438163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7099-6F79-492A-8720-72F64D3B0F2A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2A594-3D2C-4A4B-BF69-1F53E3F8F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3579813"/>
            <a:ext cx="41179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1" y="990600"/>
            <a:ext cx="8686800" cy="1676400"/>
          </a:xfrm>
          <a:extLst>
            <a:ext uri="{AF507438-7753-43E0-B8FC-AC1667EBCBE1}"/>
          </a:extLst>
        </p:spPr>
        <p:txBody>
          <a:bodyPr/>
          <a:lstStyle>
            <a:lvl1pPr algn="ctr">
              <a:defRPr sz="4000" b="1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61416" y="3973158"/>
            <a:ext cx="4753984" cy="1691640"/>
          </a:xfrm>
          <a:extLst>
            <a:ext uri="{AF507438-7753-43E0-B8FC-AC1667EBCBE1}"/>
          </a:extLst>
        </p:spPr>
        <p:txBody>
          <a:bodyPr/>
          <a:lstStyle>
            <a:lvl1pPr marL="0" indent="0" algn="l">
              <a:buFontTx/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5BEE730-CC3F-4E03-801D-5483EAB43DB6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A19A9B4-274D-4D8A-80A8-E87AB5DF0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9813"/>
            <a:ext cx="13477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B432FF3-FE58-40EA-BEB9-9B9090E2DD78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AFF7783-8376-4211-96BA-4CF4CACAD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9813"/>
            <a:ext cx="13477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923137"/>
            <a:ext cx="7543800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581399"/>
            <a:ext cx="7543800" cy="134173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24F8EEE-1589-4C18-AA79-E0D005C8E263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73D6F17-E711-49D3-A22B-B8EAD9D48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9813"/>
            <a:ext cx="13477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2888" y="1295400"/>
            <a:ext cx="3740712" cy="49530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4689" y="1295400"/>
            <a:ext cx="3740711" cy="49530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0DF8F29-DE48-4492-A6FD-473B0A884F33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D1EF78-CDF6-4C71-85F9-4E496BBD3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9813"/>
            <a:ext cx="13477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503" y="1295400"/>
            <a:ext cx="3703320" cy="71786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2503" y="2013267"/>
            <a:ext cx="3703320" cy="423513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6699" y="1295400"/>
            <a:ext cx="3703320" cy="71786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6699" y="2013267"/>
            <a:ext cx="3703320" cy="423513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2887" y="196326"/>
            <a:ext cx="7542513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058E519-2FA7-4CFD-BA8E-1E5510CFD2FD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BFB8CB-B312-4EA7-B269-B26A8A31E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9813"/>
            <a:ext cx="13477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9C7D37A-6729-4B1F-8761-C5D8322DD501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787C71-3670-4098-9509-DF8AC6BE9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AF38E9-19AC-4B23-B1F4-9791AC7EEFF4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B758E6-F672-40C7-ACF0-6915544AC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9813"/>
            <a:ext cx="13477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28928F9-EA1C-4557-93FF-AA5B3509E6C3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3980F1E-10E9-4B1F-9EEF-2C3DA405F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9813"/>
            <a:ext cx="13477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6327"/>
            <a:ext cx="2659614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330" y="196326"/>
            <a:ext cx="4774070" cy="61282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358212"/>
            <a:ext cx="2659614" cy="4966387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4CDAF78-77F4-49A1-A4AD-4E595E87B7EE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3BECB97-34E2-47F6-BF0E-CDCBC7A16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9813"/>
            <a:ext cx="13477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171" y="4699518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171" y="510990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171" y="5266117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F51CA23-9B13-4942-B943-254B85786358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38C1578-EB57-4530-9CE6-768159677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9813"/>
            <a:ext cx="13477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1D63C45-BD82-4E4C-AA32-93E9E1B2EDCE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B563DA2-BBC3-40A2-8C46-4EC2D2CD0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9813"/>
            <a:ext cx="13477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1937" y="182586"/>
            <a:ext cx="1713463" cy="614201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2887" y="182586"/>
            <a:ext cx="5691761" cy="61420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0DF96F2-8E65-4CA3-A067-4EE73F44ACC3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B4CA81D-36AE-48EB-A878-CFB0315CC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BE4A04-4B57-4EFA-8814-E6E7F1EAA813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2FED6D-EE31-42CF-8993-F82FDD36F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A7070B-62FC-42D4-85DC-D29C7FF4B112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7FC3AE-AE63-4CF4-A700-F7EBFC343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2AEC59-8AA3-46E4-BE80-BB46EA84EA60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4354A1-EFC6-42B7-9D98-3A5445314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8AC996-243A-4767-AF21-13B7EB8735C9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6B7DD4-E83D-4E0D-9D57-AA3544463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702DD9-98E2-47DA-A70B-146350424B34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41027F-F099-4451-937E-0D56BB620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4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5CA93B-296B-48FB-8B17-8D987BB035FD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36B1A7-BEC0-48B9-B76D-83FB3497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F473149-AE21-4519-B5D4-0D10C808FA5A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885F4C5-F5FF-49F9-BE64-F15D494F5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9E58D5D-B7EB-4245-BFC3-CA931525E83B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3A58A36-BE95-472E-845A-996447F42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videoFile r:link="rId13"/>
          </p:nvPr>
        </p:nvPicPr>
        <p:blipFill>
          <a:blip r:embed="rId14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36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16764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A913F16-ECDF-45E0-994A-6AEC7C257270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E418DAF-6AB1-4772-BB24-EBA38C98E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0" r:id="rId2"/>
    <p:sldLayoutId id="2147483779" r:id="rId3"/>
    <p:sldLayoutId id="2147483778" r:id="rId4"/>
    <p:sldLayoutId id="2147483777" r:id="rId5"/>
    <p:sldLayoutId id="2147483776" r:id="rId6"/>
    <p:sldLayoutId id="2147483775" r:id="rId7"/>
    <p:sldLayoutId id="2147483793" r:id="rId8"/>
    <p:sldLayoutId id="2147483774" r:id="rId9"/>
    <p:sldLayoutId id="2147483773" r:id="rId10"/>
    <p:sldLayoutId id="214748379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196850"/>
            <a:ext cx="75422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3188" y="1290638"/>
            <a:ext cx="7542212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2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3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0" y="3579813"/>
            <a:ext cx="13477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159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2C9B0DA-290B-4C3B-947F-6F596EEAB1A0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0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582A86C-AABC-4835-A507-ABD25F34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0" fill="hold"/>
                                        <p:tgtEl>
                                          <p:spTgt spid="1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5pPr>
      <a:lvl6pPr marL="412394" algn="l" defTabSz="915001" rtl="0" fontAlgn="base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6pPr>
      <a:lvl7pPr marL="824789" algn="l" defTabSz="915001" rtl="0" fontAlgn="base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7pPr>
      <a:lvl8pPr marL="1237183" algn="l" defTabSz="915001" rtl="0" fontAlgn="base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8pPr>
      <a:lvl9pPr marL="1649578" algn="l" defTabSz="915001" rtl="0" fontAlgn="base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FFFFFF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rgbClr val="FFFFFF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521575" cy="549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2138" y="2060575"/>
            <a:ext cx="4995862" cy="2763838"/>
          </a:xfrm>
        </p:spPr>
        <p:txBody>
          <a:bodyPr/>
          <a:lstStyle/>
          <a:p>
            <a:pPr algn="ctr"/>
            <a:r>
              <a:rPr lang="uk-UA" sz="3200" smtClean="0"/>
              <a:t>Виконав учень 10-а класу</a:t>
            </a:r>
          </a:p>
          <a:p>
            <a:pPr algn="ctr"/>
            <a:r>
              <a:rPr lang="uk-UA" sz="3200" smtClean="0"/>
              <a:t> Харківськоі спеціалізованої школи</a:t>
            </a:r>
          </a:p>
          <a:p>
            <a:pPr algn="ctr"/>
            <a:r>
              <a:rPr lang="uk-UA" sz="3200" smtClean="0"/>
              <a:t> </a:t>
            </a:r>
            <a:r>
              <a:rPr lang="en-US" sz="3200" smtClean="0"/>
              <a:t>I-III </a:t>
            </a:r>
            <a:r>
              <a:rPr lang="uk-UA" sz="3200" smtClean="0"/>
              <a:t>ступенів №85</a:t>
            </a:r>
            <a:endParaRPr lang="ru-RU" sz="32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6768" y="332656"/>
            <a:ext cx="8803704" cy="1754326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Теорема Ньютона - </a:t>
            </a:r>
            <a:r>
              <a:rPr lang="ru-RU" sz="5400" b="1" dirty="0" err="1">
                <a:ln/>
                <a:solidFill>
                  <a:schemeClr val="accent3"/>
                </a:solidFill>
                <a:latin typeface="+mn-lt"/>
              </a:rPr>
              <a:t>Сіпсона</a:t>
            </a: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.</a:t>
            </a:r>
          </a:p>
        </p:txBody>
      </p:sp>
      <p:pic>
        <p:nvPicPr>
          <p:cNvPr id="40964" name="Picture 3" descr="D:\Users\user\Desktop\Новая папка\MM9002237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90750"/>
            <a:ext cx="3813175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6758" y="5517232"/>
            <a:ext cx="72437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Максименко </a:t>
            </a:r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Є</a:t>
            </a:r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гор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04813"/>
            <a:ext cx="7519987" cy="549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>       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ЗРІЗАН</a:t>
            </a:r>
            <a:r>
              <a:rPr lang="ru-RU" sz="5400" b="1" dirty="0">
                <a:ln/>
                <a:solidFill>
                  <a:schemeClr val="accent3"/>
                </a:solidFill>
              </a:rPr>
              <a:t>ИЙ КОНУС</a:t>
            </a:r>
            <a:endParaRPr lang="ru-RU" sz="5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1196975"/>
            <a:ext cx="3346450" cy="357981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8193"/>
            <a:ext cx="75608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/>
                <a:solidFill>
                  <a:schemeClr val="accent3"/>
                </a:solidFill>
                <a:latin typeface="+mn-lt"/>
              </a:rPr>
              <a:t>ЦИЛІНДР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173" t="18613" r="22684" b="4681"/>
          <a:stretch>
            <a:fillRect/>
          </a:stretch>
        </p:blipFill>
        <p:spPr>
          <a:xfrm>
            <a:off x="2555875" y="1196975"/>
            <a:ext cx="3459163" cy="35353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3389070" y="3205162"/>
            <a:ext cx="3352800" cy="1682262"/>
          </a:xfrm>
          <a:custGeom>
            <a:avLst/>
            <a:gdLst/>
            <a:ahLst/>
            <a:cxnLst/>
            <a:rect l="l" t="t" r="r" b="b"/>
            <a:pathLst>
              <a:path w="3352800" h="1682262">
                <a:moveTo>
                  <a:pt x="0" y="0"/>
                </a:moveTo>
                <a:lnTo>
                  <a:pt x="3352800" y="0"/>
                </a:lnTo>
                <a:lnTo>
                  <a:pt x="3352800" y="1682262"/>
                </a:lnTo>
                <a:lnTo>
                  <a:pt x="2933404" y="1682262"/>
                </a:lnTo>
                <a:cubicBezTo>
                  <a:pt x="2933696" y="1680310"/>
                  <a:pt x="2933700" y="1678356"/>
                  <a:pt x="2933700" y="1676400"/>
                </a:cubicBezTo>
                <a:cubicBezTo>
                  <a:pt x="2933700" y="982013"/>
                  <a:pt x="2370788" y="419100"/>
                  <a:pt x="1676400" y="419100"/>
                </a:cubicBezTo>
                <a:cubicBezTo>
                  <a:pt x="982013" y="419100"/>
                  <a:pt x="419100" y="982013"/>
                  <a:pt x="419100" y="1676400"/>
                </a:cubicBezTo>
                <a:lnTo>
                  <a:pt x="419396" y="1682262"/>
                </a:lnTo>
                <a:lnTo>
                  <a:pt x="0" y="16822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isometricOffAxis2Top"/>
            <a:lightRig rig="balanced" dir="t">
              <a:rot lat="0" lon="0" rev="9000000"/>
            </a:lightRig>
          </a:scene3d>
          <a:sp3d extrusionH="222250"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810000" y="-2057400"/>
            <a:ext cx="1828800" cy="18288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32001">
                <a:schemeClr val="accent6"/>
              </a:gs>
              <a:gs pos="85001">
                <a:srgbClr val="6F3505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676342" y="3663462"/>
            <a:ext cx="3352800" cy="1670538"/>
          </a:xfrm>
          <a:custGeom>
            <a:avLst/>
            <a:gdLst/>
            <a:ahLst/>
            <a:cxnLst/>
            <a:rect l="l" t="t" r="r" b="b"/>
            <a:pathLst>
              <a:path w="3352800" h="1670538">
                <a:moveTo>
                  <a:pt x="0" y="0"/>
                </a:moveTo>
                <a:lnTo>
                  <a:pt x="419396" y="0"/>
                </a:lnTo>
                <a:cubicBezTo>
                  <a:pt x="422272" y="691692"/>
                  <a:pt x="983968" y="1251438"/>
                  <a:pt x="1676400" y="1251438"/>
                </a:cubicBezTo>
                <a:cubicBezTo>
                  <a:pt x="2368832" y="1251438"/>
                  <a:pt x="2930528" y="691692"/>
                  <a:pt x="2933404" y="0"/>
                </a:cubicBezTo>
                <a:lnTo>
                  <a:pt x="3352800" y="0"/>
                </a:lnTo>
                <a:lnTo>
                  <a:pt x="3352800" y="1670538"/>
                </a:lnTo>
                <a:lnTo>
                  <a:pt x="0" y="167053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isometricOffAxis2Top"/>
            <a:lightRig rig="balanced" dir="t">
              <a:rot lat="0" lon="0" rev="9000000"/>
            </a:lightRig>
          </a:scene3d>
          <a:sp3d extrusionH="222250"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7913" y="0"/>
            <a:ext cx="47529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4509E-6 L -2.5E-6 0.81017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1710" y="0"/>
            <a:ext cx="75498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/>
                <a:solidFill>
                  <a:schemeClr val="accent3"/>
                </a:solidFill>
                <a:latin typeface="+mn-lt"/>
              </a:rPr>
              <a:t>КУЛЬОВИЙ СЕГМЕНТ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1125538"/>
            <a:ext cx="3259137" cy="3816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822325" y="1916113"/>
            <a:ext cx="7521575" cy="27638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-2739"/>
            <a:ext cx="9252520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/>
                <a:solidFill>
                  <a:schemeClr val="accent3"/>
                </a:solidFill>
                <a:latin typeface="+mn-lt"/>
              </a:rPr>
              <a:t>РОЗГЛЯНЕМО МОЖЛИВОСТІ ЗАСТОСУВАННЯ НАШОЇ ФОРМУЛИ У ПОВСЯКДЕННОУ ЖИТТІ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4300" y="-747713"/>
            <a:ext cx="4895850" cy="68405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Лісова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таксація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допоміжна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галузь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лісового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господарства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займається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способами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визначення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об’єма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зрізаних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дерев та дерев,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ростуть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так само як і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частин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запасу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насаджень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й прирост як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окремих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дерев, так і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цілих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насаджень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8" name="Picture 2" descr="D:\Users\user\Desktop\Новая папка\MP9004091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2778125" cy="41767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95250"/>
            <a:ext cx="8578850" cy="16049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З </a:t>
            </a:r>
            <a:r>
              <a:rPr lang="ru-RU" sz="2800" dirty="0"/>
              <a:t>особливою </a:t>
            </a:r>
            <a:r>
              <a:rPr lang="ru-RU" sz="2800" dirty="0" err="1"/>
              <a:t>точністю</a:t>
            </a:r>
            <a:r>
              <a:rPr lang="ru-RU" sz="2800" dirty="0"/>
              <a:t> </a:t>
            </a:r>
            <a:r>
              <a:rPr lang="ru-RU" sz="2800" dirty="0" err="1"/>
              <a:t>вимір</a:t>
            </a:r>
            <a:r>
              <a:rPr lang="ru-RU" sz="2800" dirty="0"/>
              <a:t> </a:t>
            </a:r>
            <a:r>
              <a:rPr lang="ru-RU" sz="2800" dirty="0" err="1"/>
              <a:t>об’єму</a:t>
            </a:r>
            <a:r>
              <a:rPr lang="ru-RU" sz="2800" dirty="0"/>
              <a:t> </a:t>
            </a:r>
            <a:r>
              <a:rPr lang="ru-RU" sz="2800" dirty="0" err="1"/>
              <a:t>зрубаної</a:t>
            </a:r>
            <a:r>
              <a:rPr lang="ru-RU" sz="2800" dirty="0"/>
              <a:t>  </a:t>
            </a:r>
            <a:r>
              <a:rPr lang="ru-RU" sz="2800" dirty="0" err="1"/>
              <a:t>деревини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одержати</a:t>
            </a:r>
            <a:r>
              <a:rPr lang="ru-RU" sz="2800" dirty="0"/>
              <a:t>  </a:t>
            </a:r>
            <a:r>
              <a:rPr lang="ru-RU" sz="2800" dirty="0" err="1"/>
              <a:t>стереометричними</a:t>
            </a:r>
            <a:r>
              <a:rPr lang="ru-RU" sz="2800" dirty="0"/>
              <a:t> </a:t>
            </a:r>
            <a:r>
              <a:rPr lang="ru-RU" sz="2800" dirty="0" err="1"/>
              <a:t>обчисленнями</a:t>
            </a:r>
            <a:r>
              <a:rPr lang="ru-RU" sz="2800" dirty="0"/>
              <a:t> на </a:t>
            </a:r>
            <a:r>
              <a:rPr lang="ru-RU" sz="2800" dirty="0" err="1"/>
              <a:t>підставі</a:t>
            </a:r>
            <a:r>
              <a:rPr lang="ru-RU" sz="2800" dirty="0"/>
              <a:t> </a:t>
            </a:r>
            <a:r>
              <a:rPr lang="ru-RU" sz="2800" dirty="0" err="1"/>
              <a:t>зроблених</a:t>
            </a:r>
            <a:r>
              <a:rPr lang="ru-RU" sz="2800" dirty="0"/>
              <a:t> </a:t>
            </a:r>
            <a:r>
              <a:rPr lang="ru-RU" sz="2800" dirty="0" err="1"/>
              <a:t>лінійних</a:t>
            </a:r>
            <a:r>
              <a:rPr lang="ru-RU" sz="2800" dirty="0"/>
              <a:t> </a:t>
            </a:r>
            <a:r>
              <a:rPr lang="ru-RU" sz="2800" dirty="0" err="1"/>
              <a:t>вимірів</a:t>
            </a:r>
            <a:r>
              <a:rPr lang="ru-RU" sz="280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13100"/>
            <a:ext cx="4321175" cy="345598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6075" y="3284538"/>
            <a:ext cx="32496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729662" cy="12033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/>
              <a:t>	</a:t>
            </a:r>
            <a:r>
              <a:rPr lang="ru-RU" sz="3600" dirty="0" smtClean="0"/>
              <a:t>Обсяг </a:t>
            </a:r>
            <a:r>
              <a:rPr lang="ru-RU" sz="3600" dirty="0"/>
              <a:t>земляних робіт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425" y="4797425"/>
            <a:ext cx="2909888" cy="17272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6913" y="3255963"/>
            <a:ext cx="438467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8591550" cy="1501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1"/>
                </a:solidFill>
              </a:rPr>
              <a:t>Розглянемо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деякі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форми</a:t>
            </a:r>
            <a:r>
              <a:rPr lang="ru-RU" sz="2800" dirty="0">
                <a:solidFill>
                  <a:schemeClr val="tx1"/>
                </a:solidFill>
              </a:rPr>
              <a:t> траншей, </a:t>
            </a:r>
            <a:r>
              <a:rPr lang="ru-RU" sz="2800" dirty="0" err="1">
                <a:solidFill>
                  <a:schemeClr val="tx1"/>
                </a:solidFill>
              </a:rPr>
              <a:t>котлованів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насипів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найчастіше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зустрічаються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будівництві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1692275" y="5229225"/>
            <a:ext cx="6911975" cy="13096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uk-UA" smtClean="0"/>
          </a:p>
          <a:p>
            <a:pPr marL="0" indent="0" algn="ctr">
              <a:buFont typeface="Arial" charset="0"/>
              <a:buNone/>
            </a:pPr>
            <a:endParaRPr lang="ru-RU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16113"/>
            <a:ext cx="40592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808163"/>
            <a:ext cx="42497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79613" y="5229225"/>
            <a:ext cx="6696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Як бачимо, більшість із них має форму призматоїдів. Отже використання нашої формули буде найбільш ефективне.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686800" cy="9271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    Визначення </a:t>
            </a:r>
            <a:r>
              <a:rPr lang="ru-RU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ймовірних об’ємів </a:t>
            </a:r>
            <a:r>
              <a:rPr lang="ru-RU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  корисних </a:t>
            </a:r>
            <a:r>
              <a:rPr lang="ru-RU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копалин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3935413"/>
            <a:ext cx="7512050" cy="234791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679575"/>
            <a:ext cx="252095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0988" y="1557338"/>
            <a:ext cx="4824412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325" y="333375"/>
            <a:ext cx="7566025" cy="467995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житті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зустрічається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дуже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багато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предметів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тіл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які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мають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неправильну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форму. Одного разу я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задався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питанням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:  як же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можна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обчислити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об’єми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таких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тіл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Чи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можна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уніфікації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розрахунку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зайти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таку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формулу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об’єму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яка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підходила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б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одразу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усіх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тіл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які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нижче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ми </a:t>
            </a:r>
            <a:r>
              <a:rPr lang="ru-RU" sz="3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назвемо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Comic Sans MS" pitchFamily="66" charset="0"/>
              </a:rPr>
              <a:t>призматоїдами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125538"/>
            <a:ext cx="8375650" cy="1727200"/>
          </a:xfrm>
        </p:spPr>
        <p:txBody>
          <a:bodyPr/>
          <a:lstStyle/>
          <a:p>
            <a:pPr eaLnBrk="1" hangingPunct="1"/>
            <a:r>
              <a:rPr lang="ru-RU" sz="2800" smtClean="0"/>
              <a:t>УЗД внутрішніх органів.</a:t>
            </a:r>
            <a:br>
              <a:rPr lang="ru-RU" sz="2800" smtClean="0"/>
            </a:br>
            <a:r>
              <a:rPr lang="ru-RU" sz="2800" smtClean="0"/>
              <a:t>Використовують для обчислення об'єму тіл неправильної форми таких як: міокард, щитовидна залоза, і інші.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4514" name="Subtitle 2"/>
          <p:cNvSpPr>
            <a:spLocks noGrp="1"/>
          </p:cNvSpPr>
          <p:nvPr>
            <p:ph type="subTitle" idx="1"/>
          </p:nvPr>
        </p:nvSpPr>
        <p:spPr>
          <a:xfrm>
            <a:off x="4160838" y="3973513"/>
            <a:ext cx="4754562" cy="16906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60800"/>
            <a:ext cx="27305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D:\Users\user\Desktop\Новая папка\MC9004387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-96833" y="18829"/>
            <a:ext cx="9240833" cy="6093296"/>
          </a:xfrm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/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356100" y="0"/>
            <a:ext cx="4446588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Franklin Gothic Book" pitchFamily="34" charset="0"/>
              </a:rPr>
              <a:t>Користуються формулою Ньютона – Сімпсона, де використовується визначення площ серійних поперечних зрізів ЛШ, та його довга вісь. Максимальне наближення до істотного результату досягається за рахунок збільшення кількості зрізів, та зменшення величини кроку між ними.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476250"/>
            <a:ext cx="770572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Висновок</a:t>
            </a:r>
          </a:p>
          <a:p>
            <a:endParaRPr lang="ru-RU">
              <a:latin typeface="Calibri" pitchFamily="34" charset="0"/>
            </a:endParaRPr>
          </a:p>
          <a:p>
            <a:pPr algn="ctr"/>
            <a:r>
              <a:rPr lang="ru-RU" sz="2800">
                <a:latin typeface="Calibri" pitchFamily="34" charset="0"/>
              </a:rPr>
              <a:t>Застосовують цю формулу у різних життєвих ситуаціях, як на виробництвах так і у побуті. Прикладом застосування цієї формули є визначення об’ємів стовбурів дерев, земляних валів, визначення об’ємів горищ в приватних будинках, у медицині це визначення об’ємів внутрішніх органів, таких як міокард та щитовидна залоза. </a:t>
            </a:r>
          </a:p>
          <a:p>
            <a:pPr algn="ctr"/>
            <a:r>
              <a:rPr lang="ru-RU" sz="2800">
                <a:latin typeface="Calibri" pitchFamily="34" charset="0"/>
              </a:rPr>
              <a:t>Всі ці речі відіграють велику роль у нашому житті, тому, я вважаю цю тему актуальною.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277100" cy="2559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err="1">
                <a:solidFill>
                  <a:srgbClr val="FF0000"/>
                </a:solidFill>
                <a:latin typeface="Comic Sans MS" pitchFamily="66" charset="0"/>
              </a:rPr>
              <a:t>Призматоїд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―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многонранник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дві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грані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якого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(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основи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призматоїда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) лежать у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паралельних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площинах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а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інші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є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трикутниками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або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трапеціями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причому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трикутників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одна сторона, а у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трапеції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обидві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основи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є сторонами основ </a:t>
            </a:r>
            <a:r>
              <a:rPr lang="ru-RU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призматоїда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133600"/>
            <a:ext cx="4127500" cy="2879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Формула Томаса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Сімпсона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57338"/>
            <a:ext cx="8135938" cy="866775"/>
          </a:xfrm>
        </p:spPr>
      </p:pic>
      <p:sp>
        <p:nvSpPr>
          <p:cNvPr id="44035" name="Прямоугольник 3"/>
          <p:cNvSpPr>
            <a:spLocks noChangeArrowheads="1"/>
          </p:cNvSpPr>
          <p:nvPr/>
        </p:nvSpPr>
        <p:spPr bwMode="auto">
          <a:xfrm>
            <a:off x="611188" y="2767013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Де:  </a:t>
            </a:r>
            <a:r>
              <a:rPr lang="en-US">
                <a:latin typeface="Franklin Gothic Book" pitchFamily="34" charset="0"/>
              </a:rPr>
              <a:t>V – </a:t>
            </a:r>
            <a:r>
              <a:rPr lang="ru-RU">
                <a:latin typeface="Franklin Gothic Book" pitchFamily="34" charset="0"/>
              </a:rPr>
              <a:t>об’єм тіла;</a:t>
            </a:r>
          </a:p>
          <a:p>
            <a:r>
              <a:rPr lang="ru-RU">
                <a:latin typeface="Franklin Gothic Book" pitchFamily="34" charset="0"/>
              </a:rPr>
              <a:t>        </a:t>
            </a:r>
            <a:r>
              <a:rPr lang="en-US">
                <a:latin typeface="Franklin Gothic Book" pitchFamily="34" charset="0"/>
              </a:rPr>
              <a:t>H – </a:t>
            </a:r>
            <a:r>
              <a:rPr lang="ru-RU">
                <a:latin typeface="Franklin Gothic Book" pitchFamily="34" charset="0"/>
              </a:rPr>
              <a:t>його висота</a:t>
            </a:r>
          </a:p>
          <a:p>
            <a:r>
              <a:rPr lang="ru-RU">
                <a:latin typeface="Franklin Gothic Book" pitchFamily="34" charset="0"/>
              </a:rPr>
              <a:t>        </a:t>
            </a:r>
            <a:r>
              <a:rPr lang="en-US">
                <a:latin typeface="Franklin Gothic Book" pitchFamily="34" charset="0"/>
              </a:rPr>
              <a:t>S</a:t>
            </a:r>
            <a:r>
              <a:rPr lang="ru-RU">
                <a:latin typeface="Franklin Gothic Book" pitchFamily="34" charset="0"/>
              </a:rPr>
              <a:t>в – площа верхньої основи</a:t>
            </a:r>
          </a:p>
          <a:p>
            <a:r>
              <a:rPr lang="ru-RU">
                <a:latin typeface="Franklin Gothic Book" pitchFamily="34" charset="0"/>
              </a:rPr>
              <a:t>        </a:t>
            </a:r>
            <a:r>
              <a:rPr lang="en-US">
                <a:latin typeface="Franklin Gothic Book" pitchFamily="34" charset="0"/>
              </a:rPr>
              <a:t>S</a:t>
            </a:r>
            <a:r>
              <a:rPr lang="ru-RU">
                <a:latin typeface="Franklin Gothic Book" pitchFamily="34" charset="0"/>
              </a:rPr>
              <a:t>н – площа нижньої основи</a:t>
            </a:r>
          </a:p>
          <a:p>
            <a:r>
              <a:rPr lang="ru-RU">
                <a:latin typeface="Franklin Gothic Book" pitchFamily="34" charset="0"/>
              </a:rPr>
              <a:t>        </a:t>
            </a:r>
            <a:r>
              <a:rPr lang="en-US">
                <a:latin typeface="Franklin Gothic Book" pitchFamily="34" charset="0"/>
              </a:rPr>
              <a:t>S</a:t>
            </a:r>
            <a:r>
              <a:rPr lang="ru-RU">
                <a:latin typeface="Franklin Gothic Book" pitchFamily="34" charset="0"/>
              </a:rPr>
              <a:t>ср – площа середнього перерізу.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482850"/>
            <a:ext cx="28543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333375"/>
            <a:ext cx="7521575" cy="357981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Я довів, що в шкільному курсі геометрії цю формулу можна застосовувати для обчислення об</a:t>
            </a:r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’</a:t>
            </a:r>
            <a:r>
              <a:rPr lang="uk-UA" sz="4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ємів</a:t>
            </a:r>
            <a:r>
              <a:rPr lang="uk-UA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таких тіл</a:t>
            </a:r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48883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ПРИЗМА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122363"/>
            <a:ext cx="15721012" cy="4103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213"/>
            <a:ext cx="75608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П</a:t>
            </a:r>
            <a:r>
              <a:rPr lang="uk-UA" sz="5400" b="1" dirty="0">
                <a:ln/>
                <a:solidFill>
                  <a:schemeClr val="accent3"/>
                </a:solidFill>
                <a:latin typeface="+mn-lt"/>
              </a:rPr>
              <a:t>ІРАМІДА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125538"/>
            <a:ext cx="5761038" cy="3870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6632"/>
            <a:ext cx="748883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/>
                <a:solidFill>
                  <a:schemeClr val="accent3"/>
                </a:solidFill>
                <a:latin typeface="+mn-lt"/>
              </a:rPr>
              <a:t>ЗРІЗАН</a:t>
            </a: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А</a:t>
            </a:r>
            <a:r>
              <a:rPr lang="uk-UA" sz="5400" b="1" dirty="0">
                <a:ln/>
                <a:solidFill>
                  <a:schemeClr val="accent3"/>
                </a:solidFill>
                <a:latin typeface="+mn-lt"/>
              </a:rPr>
              <a:t> ПІРАМІДА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039813"/>
            <a:ext cx="3889375" cy="3889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0"/>
            <a:ext cx="748883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/>
                <a:solidFill>
                  <a:schemeClr val="accent3"/>
                </a:solidFill>
                <a:latin typeface="+mn-lt"/>
              </a:rPr>
              <a:t>КОНУС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052513"/>
            <a:ext cx="4160838" cy="3960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S101881357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TS101881357</Template>
  <TotalTime>0</TotalTime>
  <Words>330</Words>
  <Application>Microsoft Office PowerPoint</Application>
  <PresentationFormat>Экран (4:3)</PresentationFormat>
  <Paragraphs>30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29</vt:i4>
      </vt:variant>
      <vt:variant>
        <vt:lpstr>Заголовки слайдов</vt:lpstr>
      </vt:variant>
      <vt:variant>
        <vt:i4>22</vt:i4>
      </vt:variant>
    </vt:vector>
  </HeadingPairs>
  <TitlesOfParts>
    <vt:vector size="58" baseType="lpstr">
      <vt:lpstr>Calibri</vt:lpstr>
      <vt:lpstr>Arial</vt:lpstr>
      <vt:lpstr>Franklin Gothic Medium</vt:lpstr>
      <vt:lpstr>Franklin Gothic Book</vt:lpstr>
      <vt:lpstr>Wingdings</vt:lpstr>
      <vt:lpstr>Comic Sans MS</vt:lpstr>
      <vt:lpstr>Tunga</vt:lpstr>
      <vt:lpstr>Office Theme</vt:lpstr>
      <vt:lpstr>Углы</vt:lpstr>
      <vt:lpstr>TS101881357</vt:lpstr>
      <vt:lpstr>1_Default Design</vt:lpstr>
      <vt:lpstr>Углы</vt:lpstr>
      <vt:lpstr>Углы</vt:lpstr>
      <vt:lpstr>Углы</vt:lpstr>
      <vt:lpstr>Углы</vt:lpstr>
      <vt:lpstr>Углы</vt:lpstr>
      <vt:lpstr>Углы</vt:lpstr>
      <vt:lpstr>Углы</vt:lpstr>
      <vt:lpstr>Углы</vt:lpstr>
      <vt:lpstr>Углы</vt:lpstr>
      <vt:lpstr>Углы</vt:lpstr>
      <vt:lpstr>Углы</vt:lpstr>
      <vt:lpstr>TS101881357</vt:lpstr>
      <vt:lpstr>TS101881357</vt:lpstr>
      <vt:lpstr>TS101881357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Слайд 1</vt:lpstr>
      <vt:lpstr>Слайд 2</vt:lpstr>
      <vt:lpstr>ПРИЗМАТОЇД ―МНОГОНРАННИК, ДВІ ГРАНІ ЯКОГО (ОСНОВИ ПРИЗМАТОЇДА) ЛЕЖАТЬ У ПАРАЛЕЛЬНИХ ПЛОЩИНАХ, А ІНШІ Є ТРИКУТНИКАМИ АБО ТРАПЕЦІЯМИ, ПРИЧОМУ У ТРИКУТНИКІВ  ОДНА СТОРОНА, А У ТРАПЕЦІЇ  ОБИДВІ ОСНОВИ Є СТОРОНАМИ ОСНОВ ПРИЗМАТОЇДА.</vt:lpstr>
      <vt:lpstr>ФОРМУЛА ТОМАСА СІМПСОНА</vt:lpstr>
      <vt:lpstr>Слайд 5</vt:lpstr>
      <vt:lpstr>Слайд 6</vt:lpstr>
      <vt:lpstr>Слайд 7</vt:lpstr>
      <vt:lpstr>Слайд 8</vt:lpstr>
      <vt:lpstr>Слайд 9</vt:lpstr>
      <vt:lpstr>       ЗРІЗАНИЙ КОНУС</vt:lpstr>
      <vt:lpstr>Слайд 11</vt:lpstr>
      <vt:lpstr>Слайд 12</vt:lpstr>
      <vt:lpstr>Слайд 13</vt:lpstr>
      <vt:lpstr>Слайд 14</vt:lpstr>
      <vt:lpstr>ЛІСОВА ТАКСАЦІЯ - ДОПОМІЖНА ГАЛУЗЬ ЛІСОВОГО ГОСПОДАРСТВА, ЗАЙМАЄТЬСЯ СПОСОБАМИ ВИЗНАЧЕННЯ ОБ’ЄМА ЗРІЗАНИХ ДЕРЕВ ТА ДЕРЕВ, ЩО РОСТУТЬ, ТАК САМО ЯК І ЇХ ЧАСТИН, ЗАПАСУ НАСАДЖЕНЬ Й ПРИРОСТ ЯК ОКРЕМИХ ДЕРЕВ, ТАК І ЦІЛИХ НАСАДЖЕНЬ</vt:lpstr>
      <vt:lpstr>З ОСОБЛИВОЮ ТОЧНІСТЮ ВИМІР ОБ’ЄМУ ЗРУБАНОЇ  ДЕРЕВИНИ МОЖНА ОДЕРЖАТИ  СТЕРЕОМЕТРИЧНИМИ ОБЧИСЛЕННЯМИ НА ПІДСТАВІ ЗРОБЛЕНИХ ЛІНІЙНИХ ВИМІРІВ.</vt:lpstr>
      <vt:lpstr> ОБСЯГ ЗЕМЛЯНИХ РОБІТ</vt:lpstr>
      <vt:lpstr>Розглянемо деякі форми траншей, котлованів і насипів які найчастіше зустрічаються у будівництві </vt:lpstr>
      <vt:lpstr>     Визначення ймовірних об’ємів    корисних копалин</vt:lpstr>
      <vt:lpstr>УЗД внутрішніх органів. Використовують для обчислення об'єму тіл неправильної форми таких як: міокард, щитовидна залоза, і інші. 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</cp:revision>
  <dcterms:created xsi:type="dcterms:W3CDTF">2012-11-08T22:35:32Z</dcterms:created>
  <dcterms:modified xsi:type="dcterms:W3CDTF">2012-12-05T14:51:57Z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